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Helvetica World" pitchFamily="2" charset="0"/>
      <p:regular r:id="rId24"/>
    </p:embeddedFont>
    <p:embeddedFont>
      <p:font typeface="Poppins" pitchFamily="2" charset="77"/>
      <p:regular r:id="rId25"/>
      <p:italic r:id="rId26"/>
    </p:embeddedFont>
    <p:embeddedFont>
      <p:font typeface="Poppins Bold" pitchFamily="2" charset="77"/>
      <p:regular r:id="rId27"/>
      <p:bold r:id="rId28"/>
    </p:embeddedFont>
    <p:embeddedFont>
      <p:font typeface="The Seasons" pitchFamily="2" charset="77"/>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7" autoAdjust="0"/>
  </p:normalViewPr>
  <p:slideViewPr>
    <p:cSldViewPr>
      <p:cViewPr varScale="1">
        <p:scale>
          <a:sx n="68" d="100"/>
          <a:sy n="68" d="100"/>
        </p:scale>
        <p:origin x="100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Price may be scaring consumers away from trying products who have the same </a:t>
            </a:r>
            <a:r>
              <a:rPr lang="en-US" dirty="0" err="1"/>
              <a:t>ingragdients</a:t>
            </a:r>
            <a:r>
              <a:rPr lang="en-US" dirty="0"/>
              <a:t>, highlights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Duo is cheapest on average price since it is most likely </a:t>
            </a:r>
            <a:r>
              <a:rPr lang="en-US" dirty="0" err="1"/>
              <a:t>thier</a:t>
            </a:r>
            <a:r>
              <a:rPr lang="en-US" dirty="0"/>
              <a:t> lash glue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9.sv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Freeform 3"/>
          <p:cNvSpPr/>
          <p:nvPr/>
        </p:nvSpPr>
        <p:spPr>
          <a:xfrm>
            <a:off x="-3123740" y="1472267"/>
            <a:ext cx="9913688" cy="9913688"/>
          </a:xfrm>
          <a:custGeom>
            <a:avLst/>
            <a:gdLst/>
            <a:ahLst/>
            <a:cxnLst/>
            <a:rect l="l" t="t" r="r" b="b"/>
            <a:pathLst>
              <a:path w="9913688" h="9913688">
                <a:moveTo>
                  <a:pt x="0" y="0"/>
                </a:moveTo>
                <a:lnTo>
                  <a:pt x="9913688" y="0"/>
                </a:lnTo>
                <a:lnTo>
                  <a:pt x="9913688" y="9913687"/>
                </a:lnTo>
                <a:lnTo>
                  <a:pt x="0" y="9913687"/>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870823" y="513381"/>
            <a:ext cx="8744919" cy="8744919"/>
          </a:xfrm>
          <a:custGeom>
            <a:avLst/>
            <a:gdLst/>
            <a:ahLst/>
            <a:cxnLst/>
            <a:rect l="l" t="t" r="r" b="b"/>
            <a:pathLst>
              <a:path w="8744919" h="8744919">
                <a:moveTo>
                  <a:pt x="0" y="0"/>
                </a:moveTo>
                <a:lnTo>
                  <a:pt x="8744919" y="0"/>
                </a:lnTo>
                <a:lnTo>
                  <a:pt x="8744919" y="8744919"/>
                </a:lnTo>
                <a:lnTo>
                  <a:pt x="0" y="8744919"/>
                </a:lnTo>
                <a:lnTo>
                  <a:pt x="0" y="0"/>
                </a:lnTo>
                <a:close/>
              </a:path>
            </a:pathLst>
          </a:custGeom>
          <a:blipFill>
            <a:blip r:embed="rId5">
              <a:alphaModFix amt="13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2786038" y="2548072"/>
            <a:ext cx="12715924" cy="4102167"/>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ANALYSIS OF SEPHORA PRODUCT REVIEWS</a:t>
            </a:r>
          </a:p>
        </p:txBody>
      </p:sp>
      <p:sp>
        <p:nvSpPr>
          <p:cNvPr id="6" name="TextBox 6"/>
          <p:cNvSpPr txBox="1"/>
          <p:nvPr/>
        </p:nvSpPr>
        <p:spPr>
          <a:xfrm>
            <a:off x="4829636" y="7282180"/>
            <a:ext cx="8628728" cy="915035"/>
          </a:xfrm>
          <a:prstGeom prst="rect">
            <a:avLst/>
          </a:prstGeom>
        </p:spPr>
        <p:txBody>
          <a:bodyPr lIns="0" tIns="0" rIns="0" bIns="0" rtlCol="0" anchor="t">
            <a:spAutoFit/>
          </a:bodyPr>
          <a:lstStyle/>
          <a:p>
            <a:pPr algn="ctr">
              <a:lnSpc>
                <a:spcPts val="3639"/>
              </a:lnSpc>
            </a:pPr>
            <a:r>
              <a:rPr lang="en-US" sz="2599">
                <a:solidFill>
                  <a:srgbClr val="FFFFFF"/>
                </a:solidFill>
                <a:latin typeface="Poppins"/>
                <a:ea typeface="Poppins"/>
                <a:cs typeface="Poppins"/>
                <a:sym typeface="Poppins"/>
              </a:rPr>
              <a:t>Exploratory data analysis (EDA), Sentiment analysis, Data Visualization </a:t>
            </a:r>
          </a:p>
        </p:txBody>
      </p:sp>
      <p:sp>
        <p:nvSpPr>
          <p:cNvPr id="7" name="TextBox 7"/>
          <p:cNvSpPr txBox="1"/>
          <p:nvPr/>
        </p:nvSpPr>
        <p:spPr>
          <a:xfrm>
            <a:off x="4554248" y="1488459"/>
            <a:ext cx="9179504" cy="373380"/>
          </a:xfrm>
          <a:prstGeom prst="rect">
            <a:avLst/>
          </a:prstGeom>
        </p:spPr>
        <p:txBody>
          <a:bodyPr lIns="0" tIns="0" rIns="0" bIns="0" rtlCol="0" anchor="t">
            <a:spAutoFit/>
          </a:bodyPr>
          <a:lstStyle/>
          <a:p>
            <a:pPr marL="0" lvl="1" indent="0" algn="ctr">
              <a:lnSpc>
                <a:spcPts val="2519"/>
              </a:lnSpc>
            </a:pPr>
            <a:r>
              <a:rPr lang="en-US" sz="2799" spc="-128">
                <a:solidFill>
                  <a:srgbClr val="FFFFFF"/>
                </a:solidFill>
                <a:latin typeface="Poppins"/>
                <a:ea typeface="Poppins"/>
                <a:cs typeface="Poppins"/>
                <a:sym typeface="Poppins"/>
              </a:rPr>
              <a:t>Presented by Alondra Espinoza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3347" r="-5242" b="-43749"/>
            </a:stretch>
          </a:blipFill>
        </p:spPr>
        <p:txBody>
          <a:bodyPr/>
          <a:lstStyle/>
          <a:p>
            <a:endParaRPr lang="en-US"/>
          </a:p>
        </p:txBody>
      </p:sp>
      <p:sp>
        <p:nvSpPr>
          <p:cNvPr id="3" name="AutoShape 3"/>
          <p:cNvSpPr/>
          <p:nvPr/>
        </p:nvSpPr>
        <p:spPr>
          <a:xfrm>
            <a:off x="1599316" y="1949115"/>
            <a:ext cx="14640842"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526176" y="5763648"/>
            <a:ext cx="7577902" cy="4523352"/>
          </a:xfrm>
          <a:custGeom>
            <a:avLst/>
            <a:gdLst/>
            <a:ahLst/>
            <a:cxnLst/>
            <a:rect l="l" t="t" r="r" b="b"/>
            <a:pathLst>
              <a:path w="7577902" h="4523352">
                <a:moveTo>
                  <a:pt x="0" y="0"/>
                </a:moveTo>
                <a:lnTo>
                  <a:pt x="7577903" y="0"/>
                </a:lnTo>
                <a:lnTo>
                  <a:pt x="7577903" y="4523352"/>
                </a:lnTo>
                <a:lnTo>
                  <a:pt x="0" y="4523352"/>
                </a:lnTo>
                <a:lnTo>
                  <a:pt x="0" y="0"/>
                </a:lnTo>
                <a:close/>
              </a:path>
            </a:pathLst>
          </a:custGeom>
          <a:blipFill>
            <a:blip r:embed="rId4"/>
            <a:stretch>
              <a:fillRect r="-321"/>
            </a:stretch>
          </a:blipFill>
        </p:spPr>
        <p:txBody>
          <a:bodyPr/>
          <a:lstStyle/>
          <a:p>
            <a:endParaRPr lang="en-US"/>
          </a:p>
        </p:txBody>
      </p:sp>
      <p:sp>
        <p:nvSpPr>
          <p:cNvPr id="5" name="Freeform 5"/>
          <p:cNvSpPr/>
          <p:nvPr/>
        </p:nvSpPr>
        <p:spPr>
          <a:xfrm>
            <a:off x="526176" y="2120565"/>
            <a:ext cx="7817436" cy="3559648"/>
          </a:xfrm>
          <a:custGeom>
            <a:avLst/>
            <a:gdLst/>
            <a:ahLst/>
            <a:cxnLst/>
            <a:rect l="l" t="t" r="r" b="b"/>
            <a:pathLst>
              <a:path w="7817436" h="3559648">
                <a:moveTo>
                  <a:pt x="0" y="0"/>
                </a:moveTo>
                <a:lnTo>
                  <a:pt x="7817436" y="0"/>
                </a:lnTo>
                <a:lnTo>
                  <a:pt x="7817436" y="3559648"/>
                </a:lnTo>
                <a:lnTo>
                  <a:pt x="0" y="3559648"/>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526176" y="646820"/>
            <a:ext cx="16733124" cy="1134179"/>
          </a:xfrm>
          <a:prstGeom prst="rect">
            <a:avLst/>
          </a:prstGeom>
        </p:spPr>
        <p:txBody>
          <a:bodyPr lIns="0" tIns="0" rIns="0" bIns="0" rtlCol="0" anchor="t">
            <a:spAutoFit/>
          </a:bodyPr>
          <a:lstStyle/>
          <a:p>
            <a:pPr marL="0" lvl="1" indent="0" algn="ctr">
              <a:lnSpc>
                <a:spcPts val="8991"/>
              </a:lnSpc>
            </a:pPr>
            <a:r>
              <a:rPr lang="en-US" sz="7684" spc="-107">
                <a:solidFill>
                  <a:srgbClr val="FFFFFF"/>
                </a:solidFill>
                <a:latin typeface="Helvetica World"/>
                <a:ea typeface="Helvetica World"/>
                <a:cs typeface="Helvetica World"/>
                <a:sym typeface="Helvetica World"/>
              </a:rPr>
              <a:t>Exploratory Data Analysis (EDA)</a:t>
            </a:r>
          </a:p>
        </p:txBody>
      </p:sp>
      <p:sp>
        <p:nvSpPr>
          <p:cNvPr id="7" name="TextBox 7"/>
          <p:cNvSpPr txBox="1"/>
          <p:nvPr/>
        </p:nvSpPr>
        <p:spPr>
          <a:xfrm>
            <a:off x="9290464" y="4250582"/>
            <a:ext cx="7757902" cy="2949931"/>
          </a:xfrm>
          <a:prstGeom prst="rect">
            <a:avLst/>
          </a:prstGeom>
        </p:spPr>
        <p:txBody>
          <a:bodyPr lIns="0" tIns="0" rIns="0" bIns="0" rtlCol="0" anchor="t">
            <a:spAutoFit/>
          </a:bodyPr>
          <a:lstStyle/>
          <a:p>
            <a:pPr algn="l">
              <a:lnSpc>
                <a:spcPts val="3305"/>
              </a:lnSpc>
            </a:pPr>
            <a:r>
              <a:rPr lang="en-US" sz="2360">
                <a:solidFill>
                  <a:srgbClr val="FFFFFF"/>
                </a:solidFill>
                <a:latin typeface="Poppins"/>
                <a:ea typeface="Poppins"/>
                <a:cs typeface="Poppins"/>
                <a:sym typeface="Poppins"/>
              </a:rPr>
              <a:t>Main points:</a:t>
            </a:r>
          </a:p>
          <a:p>
            <a:pPr marL="509733" lvl="1" indent="-254867" algn="l">
              <a:lnSpc>
                <a:spcPts val="3305"/>
              </a:lnSpc>
              <a:buFont typeface="Arial"/>
              <a:buChar char="•"/>
            </a:pPr>
            <a:r>
              <a:rPr lang="en-US" sz="2360">
                <a:solidFill>
                  <a:srgbClr val="FFFFFF"/>
                </a:solidFill>
                <a:latin typeface="Poppins"/>
                <a:ea typeface="Poppins"/>
                <a:cs typeface="Poppins"/>
                <a:sym typeface="Poppins"/>
              </a:rPr>
              <a:t>Common brands are seen between the cheapest and most loved brands.</a:t>
            </a:r>
          </a:p>
          <a:p>
            <a:pPr marL="1019467" lvl="2" indent="-339822" algn="l">
              <a:lnSpc>
                <a:spcPts val="3305"/>
              </a:lnSpc>
              <a:buFont typeface="Arial"/>
              <a:buChar char="⚬"/>
            </a:pPr>
            <a:r>
              <a:rPr lang="en-US" sz="2360">
                <a:solidFill>
                  <a:srgbClr val="FFFFFF"/>
                </a:solidFill>
                <a:latin typeface="Poppins"/>
                <a:ea typeface="Poppins"/>
                <a:cs typeface="Poppins"/>
                <a:sym typeface="Poppins"/>
              </a:rPr>
              <a:t>SEPHORA COLLECTION</a:t>
            </a:r>
          </a:p>
          <a:p>
            <a:pPr marL="1019467" lvl="2" indent="-339822" algn="l">
              <a:lnSpc>
                <a:spcPts val="3305"/>
              </a:lnSpc>
              <a:buFont typeface="Arial"/>
              <a:buChar char="⚬"/>
            </a:pPr>
            <a:r>
              <a:rPr lang="en-US" sz="2360">
                <a:solidFill>
                  <a:srgbClr val="FFFFFF"/>
                </a:solidFill>
                <a:latin typeface="Poppins"/>
                <a:ea typeface="Poppins"/>
                <a:cs typeface="Poppins"/>
                <a:sym typeface="Poppins"/>
              </a:rPr>
              <a:t>The Ordinary</a:t>
            </a:r>
          </a:p>
          <a:p>
            <a:pPr marL="509733" lvl="1" indent="-254867" algn="l">
              <a:lnSpc>
                <a:spcPts val="3305"/>
              </a:lnSpc>
              <a:buFont typeface="Arial"/>
              <a:buChar char="•"/>
            </a:pPr>
            <a:r>
              <a:rPr lang="en-US" sz="2360">
                <a:solidFill>
                  <a:srgbClr val="FFFFFF"/>
                </a:solidFill>
                <a:latin typeface="Poppins"/>
                <a:ea typeface="Poppins"/>
                <a:cs typeface="Poppins"/>
                <a:sym typeface="Poppins"/>
              </a:rPr>
              <a:t>More similarities than when Top loved brands were compared to most expensive brands.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AutoShape 3"/>
          <p:cNvSpPr/>
          <p:nvPr/>
        </p:nvSpPr>
        <p:spPr>
          <a:xfrm>
            <a:off x="1599316" y="1949115"/>
            <a:ext cx="14640842"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526176" y="646820"/>
            <a:ext cx="16733124" cy="1134179"/>
          </a:xfrm>
          <a:prstGeom prst="rect">
            <a:avLst/>
          </a:prstGeom>
        </p:spPr>
        <p:txBody>
          <a:bodyPr lIns="0" tIns="0" rIns="0" bIns="0" rtlCol="0" anchor="t">
            <a:spAutoFit/>
          </a:bodyPr>
          <a:lstStyle/>
          <a:p>
            <a:pPr marL="0" lvl="1" indent="0" algn="ctr">
              <a:lnSpc>
                <a:spcPts val="8991"/>
              </a:lnSpc>
            </a:pPr>
            <a:r>
              <a:rPr lang="en-US" sz="7684" spc="-107">
                <a:solidFill>
                  <a:srgbClr val="FFFFFF"/>
                </a:solidFill>
                <a:latin typeface="Helvetica World"/>
                <a:ea typeface="Helvetica World"/>
                <a:cs typeface="Helvetica World"/>
                <a:sym typeface="Helvetica World"/>
              </a:rPr>
              <a:t>Exploratory Data Analysis (EDA)</a:t>
            </a:r>
          </a:p>
        </p:txBody>
      </p:sp>
      <p:sp>
        <p:nvSpPr>
          <p:cNvPr id="5" name="Freeform 5"/>
          <p:cNvSpPr/>
          <p:nvPr/>
        </p:nvSpPr>
        <p:spPr>
          <a:xfrm>
            <a:off x="1599316" y="2389323"/>
            <a:ext cx="11425630" cy="6255800"/>
          </a:xfrm>
          <a:custGeom>
            <a:avLst/>
            <a:gdLst/>
            <a:ahLst/>
            <a:cxnLst/>
            <a:rect l="l" t="t" r="r" b="b"/>
            <a:pathLst>
              <a:path w="11425630" h="6255800">
                <a:moveTo>
                  <a:pt x="0" y="0"/>
                </a:moveTo>
                <a:lnTo>
                  <a:pt x="11425630" y="0"/>
                </a:lnTo>
                <a:lnTo>
                  <a:pt x="11425630" y="6255800"/>
                </a:lnTo>
                <a:lnTo>
                  <a:pt x="0" y="62558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3425632" y="3824591"/>
            <a:ext cx="4537611" cy="1692631"/>
          </a:xfrm>
          <a:prstGeom prst="rect">
            <a:avLst/>
          </a:prstGeom>
        </p:spPr>
        <p:txBody>
          <a:bodyPr lIns="0" tIns="0" rIns="0" bIns="0" rtlCol="0" anchor="t">
            <a:spAutoFit/>
          </a:bodyPr>
          <a:lstStyle/>
          <a:p>
            <a:pPr algn="l">
              <a:lnSpc>
                <a:spcPts val="3305"/>
              </a:lnSpc>
            </a:pPr>
            <a:r>
              <a:rPr lang="en-US" sz="2360">
                <a:solidFill>
                  <a:srgbClr val="FFFFFF"/>
                </a:solidFill>
                <a:latin typeface="Poppins"/>
                <a:ea typeface="Poppins"/>
                <a:cs typeface="Poppins"/>
                <a:sym typeface="Poppins"/>
              </a:rPr>
              <a:t>Main point:</a:t>
            </a:r>
          </a:p>
          <a:p>
            <a:pPr algn="l">
              <a:lnSpc>
                <a:spcPts val="3305"/>
              </a:lnSpc>
            </a:pPr>
            <a:r>
              <a:rPr lang="en-US" sz="2360">
                <a:solidFill>
                  <a:srgbClr val="FFFFFF"/>
                </a:solidFill>
                <a:latin typeface="Poppins"/>
                <a:ea typeface="Poppins"/>
                <a:cs typeface="Poppins"/>
                <a:sym typeface="Poppins"/>
              </a:rPr>
              <a:t>There seems to be a negative correlation between price and love counts.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AutoShape 3"/>
          <p:cNvSpPr/>
          <p:nvPr/>
        </p:nvSpPr>
        <p:spPr>
          <a:xfrm>
            <a:off x="1599316" y="1949115"/>
            <a:ext cx="14640842"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5465843" y="2360971"/>
            <a:ext cx="12483854" cy="6897329"/>
          </a:xfrm>
          <a:custGeom>
            <a:avLst/>
            <a:gdLst/>
            <a:ahLst/>
            <a:cxnLst/>
            <a:rect l="l" t="t" r="r" b="b"/>
            <a:pathLst>
              <a:path w="12483854" h="6897329">
                <a:moveTo>
                  <a:pt x="0" y="0"/>
                </a:moveTo>
                <a:lnTo>
                  <a:pt x="12483854" y="0"/>
                </a:lnTo>
                <a:lnTo>
                  <a:pt x="12483854" y="6897329"/>
                </a:lnTo>
                <a:lnTo>
                  <a:pt x="0" y="689732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26176" y="646820"/>
            <a:ext cx="16733124" cy="1134179"/>
          </a:xfrm>
          <a:prstGeom prst="rect">
            <a:avLst/>
          </a:prstGeom>
        </p:spPr>
        <p:txBody>
          <a:bodyPr lIns="0" tIns="0" rIns="0" bIns="0" rtlCol="0" anchor="t">
            <a:spAutoFit/>
          </a:bodyPr>
          <a:lstStyle/>
          <a:p>
            <a:pPr marL="0" lvl="1" indent="0" algn="ctr">
              <a:lnSpc>
                <a:spcPts val="8991"/>
              </a:lnSpc>
            </a:pPr>
            <a:r>
              <a:rPr lang="en-US" sz="7684" spc="-107">
                <a:solidFill>
                  <a:srgbClr val="FFFFFF"/>
                </a:solidFill>
                <a:latin typeface="Helvetica World"/>
                <a:ea typeface="Helvetica World"/>
                <a:cs typeface="Helvetica World"/>
                <a:sym typeface="Helvetica World"/>
              </a:rPr>
              <a:t>Exploratory Data Analysis (EDA)</a:t>
            </a:r>
          </a:p>
        </p:txBody>
      </p:sp>
      <p:sp>
        <p:nvSpPr>
          <p:cNvPr id="6" name="TextBox 6"/>
          <p:cNvSpPr txBox="1"/>
          <p:nvPr/>
        </p:nvSpPr>
        <p:spPr>
          <a:xfrm>
            <a:off x="526176" y="3039270"/>
            <a:ext cx="4450574" cy="5464531"/>
          </a:xfrm>
          <a:prstGeom prst="rect">
            <a:avLst/>
          </a:prstGeom>
        </p:spPr>
        <p:txBody>
          <a:bodyPr lIns="0" tIns="0" rIns="0" bIns="0" rtlCol="0" anchor="t">
            <a:spAutoFit/>
          </a:bodyPr>
          <a:lstStyle/>
          <a:p>
            <a:pPr algn="l">
              <a:lnSpc>
                <a:spcPts val="3305"/>
              </a:lnSpc>
            </a:pPr>
            <a:r>
              <a:rPr lang="en-US" sz="2360">
                <a:solidFill>
                  <a:srgbClr val="FFFFFF"/>
                </a:solidFill>
                <a:latin typeface="Poppins"/>
                <a:ea typeface="Poppins"/>
                <a:cs typeface="Poppins"/>
                <a:sym typeface="Poppins"/>
              </a:rPr>
              <a:t>Main points:</a:t>
            </a:r>
          </a:p>
          <a:p>
            <a:pPr marL="509733" lvl="1" indent="-254867" algn="l">
              <a:lnSpc>
                <a:spcPts val="3305"/>
              </a:lnSpc>
              <a:buFont typeface="Arial"/>
              <a:buChar char="•"/>
            </a:pPr>
            <a:r>
              <a:rPr lang="en-US" sz="2360">
                <a:solidFill>
                  <a:srgbClr val="FFFFFF"/>
                </a:solidFill>
                <a:latin typeface="Poppins"/>
                <a:ea typeface="Poppins"/>
                <a:cs typeface="Poppins"/>
                <a:sym typeface="Poppins"/>
              </a:rPr>
              <a:t>Prominent highlights seen in most loved products appear to be Community favorite, and Long wearing.</a:t>
            </a:r>
          </a:p>
          <a:p>
            <a:pPr marL="509733" lvl="1" indent="-254867" algn="l">
              <a:lnSpc>
                <a:spcPts val="3305"/>
              </a:lnSpc>
              <a:buFont typeface="Arial"/>
              <a:buChar char="•"/>
            </a:pPr>
            <a:r>
              <a:rPr lang="en-US" sz="2360">
                <a:solidFill>
                  <a:srgbClr val="FFFFFF"/>
                </a:solidFill>
                <a:latin typeface="Poppins"/>
                <a:ea typeface="Poppins"/>
                <a:cs typeface="Poppins"/>
                <a:sym typeface="Poppins"/>
              </a:rPr>
              <a:t>Shows a equal love for matte vs radiant finish and medium vs full coverage</a:t>
            </a:r>
          </a:p>
          <a:p>
            <a:pPr marL="509733" lvl="1" indent="-254867" algn="l">
              <a:lnSpc>
                <a:spcPts val="3305"/>
              </a:lnSpc>
              <a:buFont typeface="Arial"/>
              <a:buChar char="•"/>
            </a:pPr>
            <a:r>
              <a:rPr lang="en-US" sz="2360">
                <a:solidFill>
                  <a:srgbClr val="FFFFFF"/>
                </a:solidFill>
                <a:latin typeface="Poppins"/>
                <a:ea typeface="Poppins"/>
                <a:cs typeface="Poppins"/>
                <a:sym typeface="Poppins"/>
              </a:rPr>
              <a:t>Targets concerns such as Acne, dark circles, and blemishes.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AutoShape 3"/>
          <p:cNvSpPr/>
          <p:nvPr/>
        </p:nvSpPr>
        <p:spPr>
          <a:xfrm>
            <a:off x="1599316" y="1949115"/>
            <a:ext cx="14640842"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218727" y="2434069"/>
            <a:ext cx="15348022" cy="3990486"/>
          </a:xfrm>
          <a:custGeom>
            <a:avLst/>
            <a:gdLst/>
            <a:ahLst/>
            <a:cxnLst/>
            <a:rect l="l" t="t" r="r" b="b"/>
            <a:pathLst>
              <a:path w="15348022" h="3990486">
                <a:moveTo>
                  <a:pt x="0" y="0"/>
                </a:moveTo>
                <a:lnTo>
                  <a:pt x="15348022" y="0"/>
                </a:lnTo>
                <a:lnTo>
                  <a:pt x="15348022" y="3990485"/>
                </a:lnTo>
                <a:lnTo>
                  <a:pt x="0" y="3990485"/>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26176" y="646820"/>
            <a:ext cx="16733124" cy="1134179"/>
          </a:xfrm>
          <a:prstGeom prst="rect">
            <a:avLst/>
          </a:prstGeom>
        </p:spPr>
        <p:txBody>
          <a:bodyPr lIns="0" tIns="0" rIns="0" bIns="0" rtlCol="0" anchor="t">
            <a:spAutoFit/>
          </a:bodyPr>
          <a:lstStyle/>
          <a:p>
            <a:pPr marL="0" lvl="1" indent="0" algn="ctr">
              <a:lnSpc>
                <a:spcPts val="8991"/>
              </a:lnSpc>
            </a:pPr>
            <a:r>
              <a:rPr lang="en-US" sz="7684" spc="-107">
                <a:solidFill>
                  <a:srgbClr val="FFFFFF"/>
                </a:solidFill>
                <a:latin typeface="Helvetica World"/>
                <a:ea typeface="Helvetica World"/>
                <a:cs typeface="Helvetica World"/>
                <a:sym typeface="Helvetica World"/>
              </a:rPr>
              <a:t>Exploratory Data Analysis (EDA)</a:t>
            </a:r>
          </a:p>
        </p:txBody>
      </p:sp>
      <p:sp>
        <p:nvSpPr>
          <p:cNvPr id="6" name="TextBox 6"/>
          <p:cNvSpPr txBox="1"/>
          <p:nvPr/>
        </p:nvSpPr>
        <p:spPr>
          <a:xfrm>
            <a:off x="1218727" y="7005579"/>
            <a:ext cx="15348022" cy="2111731"/>
          </a:xfrm>
          <a:prstGeom prst="rect">
            <a:avLst/>
          </a:prstGeom>
        </p:spPr>
        <p:txBody>
          <a:bodyPr lIns="0" tIns="0" rIns="0" bIns="0" rtlCol="0" anchor="t">
            <a:spAutoFit/>
          </a:bodyPr>
          <a:lstStyle/>
          <a:p>
            <a:pPr algn="l">
              <a:lnSpc>
                <a:spcPts val="3305"/>
              </a:lnSpc>
            </a:pPr>
            <a:r>
              <a:rPr lang="en-US" sz="2360">
                <a:solidFill>
                  <a:srgbClr val="FFFFFF"/>
                </a:solidFill>
                <a:latin typeface="Poppins"/>
                <a:ea typeface="Poppins"/>
                <a:cs typeface="Poppins"/>
                <a:sym typeface="Poppins"/>
              </a:rPr>
              <a:t>Main points:</a:t>
            </a:r>
          </a:p>
          <a:p>
            <a:pPr algn="l">
              <a:lnSpc>
                <a:spcPts val="3305"/>
              </a:lnSpc>
            </a:pPr>
            <a:r>
              <a:rPr lang="en-US" sz="2360">
                <a:solidFill>
                  <a:srgbClr val="FFFFFF"/>
                </a:solidFill>
                <a:latin typeface="Poppins"/>
                <a:ea typeface="Poppins"/>
                <a:cs typeface="Poppins"/>
                <a:sym typeface="Poppins"/>
              </a:rPr>
              <a:t>While the ingredients in the most loved products not too prominent, the ingradients in least loved products are clear to see, with Alcohol, oil, and water being easy to identify. </a:t>
            </a:r>
          </a:p>
          <a:p>
            <a:pPr algn="l">
              <a:lnSpc>
                <a:spcPts val="3305"/>
              </a:lnSpc>
            </a:pPr>
            <a:r>
              <a:rPr lang="en-US" sz="2360">
                <a:solidFill>
                  <a:srgbClr val="FFFFFF"/>
                </a:solidFill>
                <a:latin typeface="Poppins"/>
                <a:ea typeface="Poppins"/>
                <a:cs typeface="Poppins"/>
                <a:sym typeface="Poppins"/>
              </a:rPr>
              <a:t>Since extract is seen in both, there may not be a correlation between most loved and its ingredients.</a:t>
            </a:r>
          </a:p>
          <a:p>
            <a:pPr algn="l">
              <a:lnSpc>
                <a:spcPts val="3305"/>
              </a:lnSpc>
            </a:pPr>
            <a:endParaRPr lang="en-US" sz="2360">
              <a:solidFill>
                <a:srgbClr val="FFFFFF"/>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00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AutoShape 3"/>
          <p:cNvSpPr/>
          <p:nvPr/>
        </p:nvSpPr>
        <p:spPr>
          <a:xfrm flipV="1">
            <a:off x="4503681" y="5473341"/>
            <a:ext cx="92806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4503681" y="5740041"/>
            <a:ext cx="9280639" cy="29394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Used TextBlob to classify reviews into Positive, Neutral, and Negative categories.</a:t>
            </a:r>
          </a:p>
          <a:p>
            <a:pPr algn="ctr">
              <a:lnSpc>
                <a:spcPts val="3359"/>
              </a:lnSpc>
            </a:pPr>
            <a:endParaRPr lang="en-US" sz="2400">
              <a:solidFill>
                <a:srgbClr val="FFFFFF"/>
              </a:solidFill>
              <a:latin typeface="Poppins"/>
              <a:ea typeface="Poppins"/>
              <a:cs typeface="Poppins"/>
              <a:sym typeface="Poppins"/>
            </a:endParaRPr>
          </a:p>
          <a:p>
            <a:pPr algn="ctr">
              <a:lnSpc>
                <a:spcPts val="3359"/>
              </a:lnSpc>
            </a:pPr>
            <a:r>
              <a:rPr lang="en-US" sz="2400">
                <a:solidFill>
                  <a:srgbClr val="FFFFFF"/>
                </a:solidFill>
                <a:latin typeface="Poppins"/>
                <a:ea typeface="Poppins"/>
                <a:cs typeface="Poppins"/>
                <a:sym typeface="Poppins"/>
              </a:rPr>
              <a:t>Also classified sentiment based on ratings:</a:t>
            </a:r>
          </a:p>
          <a:p>
            <a:pPr algn="ctr">
              <a:lnSpc>
                <a:spcPts val="3359"/>
              </a:lnSpc>
            </a:pPr>
            <a:r>
              <a:rPr lang="en-US" sz="2400">
                <a:solidFill>
                  <a:srgbClr val="FFFFFF"/>
                </a:solidFill>
                <a:latin typeface="Poppins"/>
                <a:ea typeface="Poppins"/>
                <a:cs typeface="Poppins"/>
                <a:sym typeface="Poppins"/>
              </a:rPr>
              <a:t>Positive: Ratings ≥ 4.0</a:t>
            </a:r>
          </a:p>
          <a:p>
            <a:pPr algn="ctr">
              <a:lnSpc>
                <a:spcPts val="3359"/>
              </a:lnSpc>
            </a:pPr>
            <a:r>
              <a:rPr lang="en-US" sz="2400">
                <a:solidFill>
                  <a:srgbClr val="FFFFFF"/>
                </a:solidFill>
                <a:latin typeface="Poppins"/>
                <a:ea typeface="Poppins"/>
                <a:cs typeface="Poppins"/>
                <a:sym typeface="Poppins"/>
              </a:rPr>
              <a:t>Neutral: Ratings between 3.0 and 3.9</a:t>
            </a:r>
          </a:p>
          <a:p>
            <a:pPr algn="ctr">
              <a:lnSpc>
                <a:spcPts val="3359"/>
              </a:lnSpc>
            </a:pPr>
            <a:r>
              <a:rPr lang="en-US" sz="2400">
                <a:solidFill>
                  <a:srgbClr val="FFFFFF"/>
                </a:solidFill>
                <a:latin typeface="Poppins"/>
                <a:ea typeface="Poppins"/>
                <a:cs typeface="Poppins"/>
                <a:sym typeface="Poppins"/>
              </a:rPr>
              <a:t>Negative: Ratings &lt; 3.0.</a:t>
            </a:r>
          </a:p>
        </p:txBody>
      </p:sp>
      <p:sp>
        <p:nvSpPr>
          <p:cNvPr id="5" name="TextBox 5"/>
          <p:cNvSpPr txBox="1"/>
          <p:nvPr/>
        </p:nvSpPr>
        <p:spPr>
          <a:xfrm>
            <a:off x="3884402" y="3908642"/>
            <a:ext cx="10527202" cy="1378017"/>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Sentiment Analysis</a:t>
            </a:r>
          </a:p>
        </p:txBody>
      </p:sp>
      <p:sp>
        <p:nvSpPr>
          <p:cNvPr id="6" name="Freeform 6"/>
          <p:cNvSpPr/>
          <p:nvPr/>
        </p:nvSpPr>
        <p:spPr>
          <a:xfrm rot="816894" flipH="1">
            <a:off x="-2040639" y="4390578"/>
            <a:ext cx="6649562" cy="5186659"/>
          </a:xfrm>
          <a:custGeom>
            <a:avLst/>
            <a:gdLst/>
            <a:ahLst/>
            <a:cxnLst/>
            <a:rect l="l" t="t" r="r" b="b"/>
            <a:pathLst>
              <a:path w="6649562" h="5186659">
                <a:moveTo>
                  <a:pt x="6649563" y="0"/>
                </a:moveTo>
                <a:lnTo>
                  <a:pt x="0" y="0"/>
                </a:lnTo>
                <a:lnTo>
                  <a:pt x="0" y="5186658"/>
                </a:lnTo>
                <a:lnTo>
                  <a:pt x="6649563" y="5186658"/>
                </a:lnTo>
                <a:lnTo>
                  <a:pt x="6649563"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flipH="1">
            <a:off x="14145977" y="-290087"/>
            <a:ext cx="6553869" cy="5576747"/>
          </a:xfrm>
          <a:custGeom>
            <a:avLst/>
            <a:gdLst/>
            <a:ahLst/>
            <a:cxnLst/>
            <a:rect l="l" t="t" r="r" b="b"/>
            <a:pathLst>
              <a:path w="6553869" h="5576747">
                <a:moveTo>
                  <a:pt x="6553868" y="0"/>
                </a:moveTo>
                <a:lnTo>
                  <a:pt x="0" y="0"/>
                </a:lnTo>
                <a:lnTo>
                  <a:pt x="0" y="5576747"/>
                </a:lnTo>
                <a:lnTo>
                  <a:pt x="6553868" y="5576747"/>
                </a:lnTo>
                <a:lnTo>
                  <a:pt x="6553868"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6435597" y="8846449"/>
            <a:ext cx="823703" cy="823703"/>
          </a:xfrm>
          <a:custGeom>
            <a:avLst/>
            <a:gdLst/>
            <a:ahLst/>
            <a:cxnLst/>
            <a:rect l="l" t="t" r="r" b="b"/>
            <a:pathLst>
              <a:path w="823703" h="823703">
                <a:moveTo>
                  <a:pt x="0" y="0"/>
                </a:moveTo>
                <a:lnTo>
                  <a:pt x="823703" y="0"/>
                </a:lnTo>
                <a:lnTo>
                  <a:pt x="823703" y="823702"/>
                </a:lnTo>
                <a:lnTo>
                  <a:pt x="0" y="823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AutoShape 3"/>
          <p:cNvSpPr/>
          <p:nvPr/>
        </p:nvSpPr>
        <p:spPr>
          <a:xfrm>
            <a:off x="1599316" y="1949115"/>
            <a:ext cx="14640842"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526176" y="2655925"/>
            <a:ext cx="9236104" cy="4975149"/>
          </a:xfrm>
          <a:custGeom>
            <a:avLst/>
            <a:gdLst/>
            <a:ahLst/>
            <a:cxnLst/>
            <a:rect l="l" t="t" r="r" b="b"/>
            <a:pathLst>
              <a:path w="9236104" h="4975149">
                <a:moveTo>
                  <a:pt x="0" y="0"/>
                </a:moveTo>
                <a:lnTo>
                  <a:pt x="9236104" y="0"/>
                </a:lnTo>
                <a:lnTo>
                  <a:pt x="9236104" y="4975150"/>
                </a:lnTo>
                <a:lnTo>
                  <a:pt x="0" y="4975150"/>
                </a:lnTo>
                <a:lnTo>
                  <a:pt x="0" y="0"/>
                </a:lnTo>
                <a:close/>
              </a:path>
            </a:pathLst>
          </a:custGeom>
          <a:blipFill>
            <a:blip r:embed="rId3"/>
            <a:stretch>
              <a:fillRect/>
            </a:stretch>
          </a:blipFill>
        </p:spPr>
        <p:txBody>
          <a:bodyPr/>
          <a:lstStyle/>
          <a:p>
            <a:endParaRPr lang="en-US"/>
          </a:p>
        </p:txBody>
      </p:sp>
      <p:sp>
        <p:nvSpPr>
          <p:cNvPr id="5" name="Freeform 5"/>
          <p:cNvSpPr/>
          <p:nvPr/>
        </p:nvSpPr>
        <p:spPr>
          <a:xfrm>
            <a:off x="10060290" y="2287274"/>
            <a:ext cx="7810791" cy="6121480"/>
          </a:xfrm>
          <a:custGeom>
            <a:avLst/>
            <a:gdLst/>
            <a:ahLst/>
            <a:cxnLst/>
            <a:rect l="l" t="t" r="r" b="b"/>
            <a:pathLst>
              <a:path w="7810791" h="6121480">
                <a:moveTo>
                  <a:pt x="0" y="0"/>
                </a:moveTo>
                <a:lnTo>
                  <a:pt x="7810791" y="0"/>
                </a:lnTo>
                <a:lnTo>
                  <a:pt x="7810791" y="6121480"/>
                </a:lnTo>
                <a:lnTo>
                  <a:pt x="0" y="612148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526176" y="646820"/>
            <a:ext cx="16733124" cy="1134179"/>
          </a:xfrm>
          <a:prstGeom prst="rect">
            <a:avLst/>
          </a:prstGeom>
        </p:spPr>
        <p:txBody>
          <a:bodyPr lIns="0" tIns="0" rIns="0" bIns="0" rtlCol="0" anchor="t">
            <a:spAutoFit/>
          </a:bodyPr>
          <a:lstStyle/>
          <a:p>
            <a:pPr marL="0" lvl="1" indent="0" algn="ctr">
              <a:lnSpc>
                <a:spcPts val="8991"/>
              </a:lnSpc>
            </a:pPr>
            <a:r>
              <a:rPr lang="en-US" sz="7684" spc="-107">
                <a:solidFill>
                  <a:srgbClr val="FFFFFF"/>
                </a:solidFill>
                <a:latin typeface="Helvetica World"/>
                <a:ea typeface="Helvetica World"/>
                <a:cs typeface="Helvetica World"/>
                <a:sym typeface="Helvetica World"/>
              </a:rPr>
              <a:t>Sentiment Analysis</a:t>
            </a:r>
          </a:p>
        </p:txBody>
      </p:sp>
      <p:sp>
        <p:nvSpPr>
          <p:cNvPr id="7" name="TextBox 7"/>
          <p:cNvSpPr txBox="1"/>
          <p:nvPr/>
        </p:nvSpPr>
        <p:spPr>
          <a:xfrm>
            <a:off x="689787" y="8614967"/>
            <a:ext cx="17344905" cy="1219990"/>
          </a:xfrm>
          <a:prstGeom prst="rect">
            <a:avLst/>
          </a:prstGeom>
        </p:spPr>
        <p:txBody>
          <a:bodyPr lIns="0" tIns="0" rIns="0" bIns="0" rtlCol="0" anchor="t">
            <a:spAutoFit/>
          </a:bodyPr>
          <a:lstStyle/>
          <a:p>
            <a:pPr algn="l">
              <a:lnSpc>
                <a:spcPts val="3183"/>
              </a:lnSpc>
            </a:pPr>
            <a:r>
              <a:rPr lang="en-US" sz="2274">
                <a:solidFill>
                  <a:srgbClr val="FFFFFF"/>
                </a:solidFill>
                <a:latin typeface="Poppins"/>
                <a:ea typeface="Poppins"/>
                <a:cs typeface="Poppins"/>
                <a:sym typeface="Poppins"/>
              </a:rPr>
              <a:t>Main points:</a:t>
            </a:r>
          </a:p>
          <a:p>
            <a:pPr marL="490995" lvl="1" indent="-245497" algn="l">
              <a:lnSpc>
                <a:spcPts val="3183"/>
              </a:lnSpc>
              <a:buFont typeface="Arial"/>
              <a:buChar char="•"/>
            </a:pPr>
            <a:r>
              <a:rPr lang="en-US" sz="2274">
                <a:solidFill>
                  <a:srgbClr val="FFFFFF"/>
                </a:solidFill>
                <a:latin typeface="Poppins"/>
                <a:ea typeface="Poppins"/>
                <a:cs typeface="Poppins"/>
                <a:sym typeface="Poppins"/>
              </a:rPr>
              <a:t>Majority of reviews are Positive (customers generally express satisfaction).</a:t>
            </a:r>
          </a:p>
          <a:p>
            <a:pPr marL="490995" lvl="1" indent="-245497" algn="l">
              <a:lnSpc>
                <a:spcPts val="3183"/>
              </a:lnSpc>
              <a:buFont typeface="Arial"/>
              <a:buChar char="•"/>
            </a:pPr>
            <a:r>
              <a:rPr lang="en-US" sz="2274">
                <a:solidFill>
                  <a:srgbClr val="FFFFFF"/>
                </a:solidFill>
                <a:latin typeface="Poppins"/>
                <a:ea typeface="Poppins"/>
                <a:cs typeface="Poppins"/>
                <a:sym typeface="Poppins"/>
              </a:rPr>
              <a:t>Negative reviews are a smaller fraction but highlight key areas for improvement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AutoShape 3"/>
          <p:cNvSpPr/>
          <p:nvPr/>
        </p:nvSpPr>
        <p:spPr>
          <a:xfrm>
            <a:off x="1599316" y="1949115"/>
            <a:ext cx="14640842"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5532800" y="2574467"/>
            <a:ext cx="12493146" cy="6683833"/>
          </a:xfrm>
          <a:custGeom>
            <a:avLst/>
            <a:gdLst/>
            <a:ahLst/>
            <a:cxnLst/>
            <a:rect l="l" t="t" r="r" b="b"/>
            <a:pathLst>
              <a:path w="12493146" h="6683833">
                <a:moveTo>
                  <a:pt x="0" y="0"/>
                </a:moveTo>
                <a:lnTo>
                  <a:pt x="12493146" y="0"/>
                </a:lnTo>
                <a:lnTo>
                  <a:pt x="12493146" y="6683833"/>
                </a:lnTo>
                <a:lnTo>
                  <a:pt x="0" y="6683833"/>
                </a:lnTo>
                <a:lnTo>
                  <a:pt x="0" y="0"/>
                </a:lnTo>
                <a:close/>
              </a:path>
            </a:pathLst>
          </a:custGeom>
          <a:blipFill>
            <a:blip r:embed="rId3"/>
            <a:stretch>
              <a:fillRect t="-26" b="-26"/>
            </a:stretch>
          </a:blipFill>
        </p:spPr>
        <p:txBody>
          <a:bodyPr/>
          <a:lstStyle/>
          <a:p>
            <a:endParaRPr lang="en-US"/>
          </a:p>
        </p:txBody>
      </p:sp>
      <p:sp>
        <p:nvSpPr>
          <p:cNvPr id="5" name="TextBox 5"/>
          <p:cNvSpPr txBox="1"/>
          <p:nvPr/>
        </p:nvSpPr>
        <p:spPr>
          <a:xfrm>
            <a:off x="526176" y="646820"/>
            <a:ext cx="16733124" cy="1134179"/>
          </a:xfrm>
          <a:prstGeom prst="rect">
            <a:avLst/>
          </a:prstGeom>
        </p:spPr>
        <p:txBody>
          <a:bodyPr lIns="0" tIns="0" rIns="0" bIns="0" rtlCol="0" anchor="t">
            <a:spAutoFit/>
          </a:bodyPr>
          <a:lstStyle/>
          <a:p>
            <a:pPr marL="0" lvl="1" indent="0" algn="ctr">
              <a:lnSpc>
                <a:spcPts val="8991"/>
              </a:lnSpc>
            </a:pPr>
            <a:r>
              <a:rPr lang="en-US" sz="7684" spc="-107">
                <a:solidFill>
                  <a:srgbClr val="FFFFFF"/>
                </a:solidFill>
                <a:latin typeface="Helvetica World"/>
                <a:ea typeface="Helvetica World"/>
                <a:cs typeface="Helvetica World"/>
                <a:sym typeface="Helvetica World"/>
              </a:rPr>
              <a:t>Sentiment Analysis</a:t>
            </a:r>
          </a:p>
        </p:txBody>
      </p:sp>
      <p:sp>
        <p:nvSpPr>
          <p:cNvPr id="6" name="TextBox 6"/>
          <p:cNvSpPr txBox="1"/>
          <p:nvPr/>
        </p:nvSpPr>
        <p:spPr>
          <a:xfrm>
            <a:off x="689787" y="2634733"/>
            <a:ext cx="4450574" cy="5883631"/>
          </a:xfrm>
          <a:prstGeom prst="rect">
            <a:avLst/>
          </a:prstGeom>
        </p:spPr>
        <p:txBody>
          <a:bodyPr lIns="0" tIns="0" rIns="0" bIns="0" rtlCol="0" anchor="t">
            <a:spAutoFit/>
          </a:bodyPr>
          <a:lstStyle/>
          <a:p>
            <a:pPr algn="l">
              <a:lnSpc>
                <a:spcPts val="3305"/>
              </a:lnSpc>
            </a:pPr>
            <a:r>
              <a:rPr lang="en-US" sz="2360" dirty="0">
                <a:solidFill>
                  <a:srgbClr val="FFFFFF"/>
                </a:solidFill>
                <a:latin typeface="Poppins"/>
                <a:ea typeface="Poppins"/>
                <a:cs typeface="Poppins"/>
                <a:sym typeface="Poppins"/>
              </a:rPr>
              <a:t>Main points:</a:t>
            </a:r>
          </a:p>
          <a:p>
            <a:pPr marL="509733" lvl="1" indent="-254867" algn="l">
              <a:lnSpc>
                <a:spcPts val="3305"/>
              </a:lnSpc>
              <a:buFont typeface="Arial"/>
              <a:buChar char="•"/>
            </a:pPr>
            <a:r>
              <a:rPr lang="en-US" sz="2360" dirty="0">
                <a:solidFill>
                  <a:srgbClr val="FFFFFF"/>
                </a:solidFill>
                <a:latin typeface="Poppins"/>
                <a:ea typeface="Poppins"/>
                <a:cs typeface="Poppins"/>
                <a:sym typeface="Poppins"/>
              </a:rPr>
              <a:t>Most common ingredients turn out to be:</a:t>
            </a:r>
          </a:p>
          <a:p>
            <a:pPr marL="1019467" lvl="2" indent="-339822" algn="l">
              <a:lnSpc>
                <a:spcPts val="3305"/>
              </a:lnSpc>
              <a:buFont typeface="Arial"/>
              <a:buChar char="⚬"/>
            </a:pPr>
            <a:r>
              <a:rPr lang="en-US" sz="2360" dirty="0">
                <a:solidFill>
                  <a:srgbClr val="FFFFFF"/>
                </a:solidFill>
                <a:latin typeface="Poppins"/>
                <a:ea typeface="Poppins"/>
                <a:cs typeface="Poppins"/>
                <a:sym typeface="Poppins"/>
              </a:rPr>
              <a:t>Iron</a:t>
            </a:r>
          </a:p>
          <a:p>
            <a:pPr marL="1019467" lvl="2" indent="-339822" algn="l">
              <a:lnSpc>
                <a:spcPts val="3305"/>
              </a:lnSpc>
              <a:buFont typeface="Arial"/>
              <a:buChar char="⚬"/>
            </a:pPr>
            <a:r>
              <a:rPr lang="en-US" sz="2360" dirty="0">
                <a:solidFill>
                  <a:srgbClr val="FFFFFF"/>
                </a:solidFill>
                <a:latin typeface="Poppins"/>
                <a:ea typeface="Poppins"/>
                <a:cs typeface="Poppins"/>
                <a:sym typeface="Poppins"/>
              </a:rPr>
              <a:t>Oxide</a:t>
            </a:r>
          </a:p>
          <a:p>
            <a:pPr marL="1019467" lvl="2" indent="-339822" algn="l">
              <a:lnSpc>
                <a:spcPts val="3305"/>
              </a:lnSpc>
              <a:buFont typeface="Arial"/>
              <a:buChar char="⚬"/>
            </a:pPr>
            <a:r>
              <a:rPr lang="en-US" sz="2360" dirty="0">
                <a:solidFill>
                  <a:srgbClr val="FFFFFF"/>
                </a:solidFill>
                <a:latin typeface="Poppins"/>
                <a:ea typeface="Poppins"/>
                <a:cs typeface="Poppins"/>
                <a:sym typeface="Poppins"/>
              </a:rPr>
              <a:t>Seed Oil</a:t>
            </a:r>
          </a:p>
          <a:p>
            <a:pPr marL="1019467" lvl="2" indent="-339822" algn="l">
              <a:lnSpc>
                <a:spcPts val="3305"/>
              </a:lnSpc>
              <a:buFont typeface="Arial"/>
              <a:buChar char="⚬"/>
            </a:pPr>
            <a:endParaRPr lang="en-US" sz="2360" dirty="0">
              <a:solidFill>
                <a:srgbClr val="FFFFFF"/>
              </a:solidFill>
              <a:latin typeface="Poppins"/>
              <a:ea typeface="Poppins"/>
              <a:cs typeface="Poppins"/>
              <a:sym typeface="Poppins"/>
            </a:endParaRPr>
          </a:p>
          <a:p>
            <a:pPr marL="509733" lvl="1" indent="-254867" algn="l">
              <a:lnSpc>
                <a:spcPts val="3305"/>
              </a:lnSpc>
              <a:buFont typeface="Arial"/>
              <a:buChar char="•"/>
            </a:pPr>
            <a:r>
              <a:rPr lang="en-US" sz="2360" dirty="0">
                <a:solidFill>
                  <a:srgbClr val="FFFFFF"/>
                </a:solidFill>
                <a:latin typeface="Poppins"/>
                <a:ea typeface="Poppins"/>
                <a:cs typeface="Poppins"/>
                <a:sym typeface="Poppins"/>
              </a:rPr>
              <a:t>These ingredients seem to be different than the </a:t>
            </a:r>
            <a:r>
              <a:rPr lang="en-US" sz="2360" dirty="0" err="1">
                <a:solidFill>
                  <a:srgbClr val="FFFFFF"/>
                </a:solidFill>
                <a:latin typeface="Poppins"/>
                <a:ea typeface="Poppins"/>
                <a:cs typeface="Poppins"/>
                <a:sym typeface="Poppins"/>
              </a:rPr>
              <a:t>Yop</a:t>
            </a:r>
            <a:r>
              <a:rPr lang="en-US" sz="2360" dirty="0">
                <a:solidFill>
                  <a:srgbClr val="FFFFFF"/>
                </a:solidFill>
                <a:latin typeface="Poppins"/>
                <a:ea typeface="Poppins"/>
                <a:cs typeface="Poppins"/>
                <a:sym typeface="Poppins"/>
              </a:rPr>
              <a:t> Most Loved.</a:t>
            </a:r>
          </a:p>
          <a:p>
            <a:pPr algn="l">
              <a:lnSpc>
                <a:spcPts val="3305"/>
              </a:lnSpc>
            </a:pPr>
            <a:endParaRPr lang="en-US" sz="2360" dirty="0">
              <a:solidFill>
                <a:srgbClr val="FFFFFF"/>
              </a:solidFill>
              <a:latin typeface="Poppins"/>
              <a:ea typeface="Poppins"/>
              <a:cs typeface="Poppins"/>
              <a:sym typeface="Poppins"/>
            </a:endParaRPr>
          </a:p>
          <a:p>
            <a:pPr marL="509733" lvl="1" indent="-254867" algn="l">
              <a:lnSpc>
                <a:spcPts val="3305"/>
              </a:lnSpc>
              <a:buFont typeface="Arial"/>
              <a:buChar char="•"/>
            </a:pPr>
            <a:r>
              <a:rPr lang="en-US" sz="2360" dirty="0">
                <a:solidFill>
                  <a:srgbClr val="FFFFFF"/>
                </a:solidFill>
                <a:latin typeface="Poppins"/>
                <a:ea typeface="Poppins"/>
                <a:cs typeface="Poppins"/>
                <a:sym typeface="Poppins"/>
              </a:rPr>
              <a:t>Yet Ci and Extract are visible in top loved products.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TextBox 3"/>
          <p:cNvSpPr txBox="1"/>
          <p:nvPr/>
        </p:nvSpPr>
        <p:spPr>
          <a:xfrm>
            <a:off x="1595007" y="2175168"/>
            <a:ext cx="15097985" cy="1378017"/>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Key Findings</a:t>
            </a:r>
          </a:p>
        </p:txBody>
      </p:sp>
      <p:sp>
        <p:nvSpPr>
          <p:cNvPr id="4" name="TextBox 4"/>
          <p:cNvSpPr txBox="1"/>
          <p:nvPr/>
        </p:nvSpPr>
        <p:spPr>
          <a:xfrm>
            <a:off x="11874032" y="4661976"/>
            <a:ext cx="3338125" cy="1006938"/>
          </a:xfrm>
          <a:prstGeom prst="rect">
            <a:avLst/>
          </a:prstGeom>
        </p:spPr>
        <p:txBody>
          <a:bodyPr lIns="0" tIns="0" rIns="0" bIns="0" rtlCol="0" anchor="t">
            <a:spAutoFit/>
          </a:bodyPr>
          <a:lstStyle/>
          <a:p>
            <a:pPr marL="0" lvl="1" indent="0" algn="l">
              <a:lnSpc>
                <a:spcPts val="7942"/>
              </a:lnSpc>
            </a:pPr>
            <a:r>
              <a:rPr lang="en-US" sz="6788" spc="-95">
                <a:solidFill>
                  <a:srgbClr val="FFFFFF"/>
                </a:solidFill>
                <a:latin typeface="Helvetica World"/>
                <a:ea typeface="Helvetica World"/>
                <a:cs typeface="Helvetica World"/>
                <a:sym typeface="Helvetica World"/>
              </a:rPr>
              <a:t>03.</a:t>
            </a:r>
          </a:p>
        </p:txBody>
      </p:sp>
      <p:sp>
        <p:nvSpPr>
          <p:cNvPr id="5" name="TextBox 5"/>
          <p:cNvSpPr txBox="1"/>
          <p:nvPr/>
        </p:nvSpPr>
        <p:spPr>
          <a:xfrm>
            <a:off x="3075842" y="4661976"/>
            <a:ext cx="2021050" cy="1006938"/>
          </a:xfrm>
          <a:prstGeom prst="rect">
            <a:avLst/>
          </a:prstGeom>
        </p:spPr>
        <p:txBody>
          <a:bodyPr lIns="0" tIns="0" rIns="0" bIns="0" rtlCol="0" anchor="t">
            <a:spAutoFit/>
          </a:bodyPr>
          <a:lstStyle/>
          <a:p>
            <a:pPr marL="0" lvl="1" indent="0" algn="l">
              <a:lnSpc>
                <a:spcPts val="7942"/>
              </a:lnSpc>
            </a:pPr>
            <a:r>
              <a:rPr lang="en-US" sz="6788" spc="-95">
                <a:solidFill>
                  <a:srgbClr val="FFFFFF"/>
                </a:solidFill>
                <a:latin typeface="Helvetica World"/>
                <a:ea typeface="Helvetica World"/>
                <a:cs typeface="Helvetica World"/>
                <a:sym typeface="Helvetica World"/>
              </a:rPr>
              <a:t>01.</a:t>
            </a:r>
          </a:p>
        </p:txBody>
      </p:sp>
      <p:sp>
        <p:nvSpPr>
          <p:cNvPr id="6" name="TextBox 6"/>
          <p:cNvSpPr txBox="1"/>
          <p:nvPr/>
        </p:nvSpPr>
        <p:spPr>
          <a:xfrm>
            <a:off x="7556459" y="4653820"/>
            <a:ext cx="2021050" cy="1006938"/>
          </a:xfrm>
          <a:prstGeom prst="rect">
            <a:avLst/>
          </a:prstGeom>
        </p:spPr>
        <p:txBody>
          <a:bodyPr lIns="0" tIns="0" rIns="0" bIns="0" rtlCol="0" anchor="t">
            <a:spAutoFit/>
          </a:bodyPr>
          <a:lstStyle/>
          <a:p>
            <a:pPr marL="0" lvl="1" indent="0" algn="l">
              <a:lnSpc>
                <a:spcPts val="7942"/>
              </a:lnSpc>
            </a:pPr>
            <a:r>
              <a:rPr lang="en-US" sz="6788" spc="-95">
                <a:solidFill>
                  <a:srgbClr val="FFFFFF"/>
                </a:solidFill>
                <a:latin typeface="Helvetica World"/>
                <a:ea typeface="Helvetica World"/>
                <a:cs typeface="Helvetica World"/>
                <a:sym typeface="Helvetica World"/>
              </a:rPr>
              <a:t>02.</a:t>
            </a:r>
          </a:p>
        </p:txBody>
      </p:sp>
      <p:sp>
        <p:nvSpPr>
          <p:cNvPr id="7" name="TextBox 7"/>
          <p:cNvSpPr txBox="1"/>
          <p:nvPr/>
        </p:nvSpPr>
        <p:spPr>
          <a:xfrm>
            <a:off x="11980588" y="5928365"/>
            <a:ext cx="3231570" cy="1063625"/>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Positively reviewed items have more reviews overall.</a:t>
            </a:r>
          </a:p>
        </p:txBody>
      </p:sp>
      <p:sp>
        <p:nvSpPr>
          <p:cNvPr id="8" name="TextBox 8"/>
          <p:cNvSpPr txBox="1"/>
          <p:nvPr/>
        </p:nvSpPr>
        <p:spPr>
          <a:xfrm>
            <a:off x="3220143" y="5928365"/>
            <a:ext cx="3231570" cy="1063625"/>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There is a negative correlation between price and love counts.</a:t>
            </a:r>
          </a:p>
        </p:txBody>
      </p:sp>
      <p:sp>
        <p:nvSpPr>
          <p:cNvPr id="9" name="TextBox 9"/>
          <p:cNvSpPr txBox="1"/>
          <p:nvPr/>
        </p:nvSpPr>
        <p:spPr>
          <a:xfrm>
            <a:off x="7547088" y="5920209"/>
            <a:ext cx="3231570" cy="1416050"/>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Ingriendients are mainly distinct between most loved and least loved as well as top rated.</a:t>
            </a:r>
          </a:p>
        </p:txBody>
      </p:sp>
      <p:sp>
        <p:nvSpPr>
          <p:cNvPr id="10" name="Freeform 10"/>
          <p:cNvSpPr/>
          <p:nvPr/>
        </p:nvSpPr>
        <p:spPr>
          <a:xfrm>
            <a:off x="14963551" y="322653"/>
            <a:ext cx="4086584" cy="4653460"/>
          </a:xfrm>
          <a:custGeom>
            <a:avLst/>
            <a:gdLst/>
            <a:ahLst/>
            <a:cxnLst/>
            <a:rect l="l" t="t" r="r" b="b"/>
            <a:pathLst>
              <a:path w="4086584" h="4653460">
                <a:moveTo>
                  <a:pt x="0" y="0"/>
                </a:moveTo>
                <a:lnTo>
                  <a:pt x="4086584" y="0"/>
                </a:lnTo>
                <a:lnTo>
                  <a:pt x="4086584" y="4653460"/>
                </a:lnTo>
                <a:lnTo>
                  <a:pt x="0" y="4653460"/>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11"/>
          <p:cNvSpPr/>
          <p:nvPr/>
        </p:nvSpPr>
        <p:spPr>
          <a:xfrm>
            <a:off x="2380479" y="4091845"/>
            <a:ext cx="13445154" cy="0"/>
          </a:xfrm>
          <a:prstGeom prst="line">
            <a:avLst/>
          </a:prstGeom>
          <a:ln w="19050" cap="flat">
            <a:solidFill>
              <a:srgbClr val="FFFFFF"/>
            </a:solidFill>
            <a:prstDash val="solid"/>
            <a:headEnd type="none" w="sm" len="sm"/>
            <a:tailEnd type="none" w="sm" len="sm"/>
          </a:ln>
        </p:spPr>
        <p:txBody>
          <a:bodyPr/>
          <a:lstStyle/>
          <a:p>
            <a:endParaRPr lang="en-US"/>
          </a:p>
        </p:txBody>
      </p:sp>
      <p:sp>
        <p:nvSpPr>
          <p:cNvPr id="12" name="Freeform 12"/>
          <p:cNvSpPr/>
          <p:nvPr/>
        </p:nvSpPr>
        <p:spPr>
          <a:xfrm>
            <a:off x="-584857" y="6189894"/>
            <a:ext cx="4359729" cy="5537762"/>
          </a:xfrm>
          <a:custGeom>
            <a:avLst/>
            <a:gdLst/>
            <a:ahLst/>
            <a:cxnLst/>
            <a:rect l="l" t="t" r="r" b="b"/>
            <a:pathLst>
              <a:path w="4359729" h="5537762">
                <a:moveTo>
                  <a:pt x="0" y="0"/>
                </a:moveTo>
                <a:lnTo>
                  <a:pt x="4359729" y="0"/>
                </a:lnTo>
                <a:lnTo>
                  <a:pt x="4359729" y="5537762"/>
                </a:lnTo>
                <a:lnTo>
                  <a:pt x="0" y="5537762"/>
                </a:lnTo>
                <a:lnTo>
                  <a:pt x="0" y="0"/>
                </a:lnTo>
                <a:close/>
              </a:path>
            </a:pathLst>
          </a:custGeom>
          <a:blipFill>
            <a:blip r:embed="rId5">
              <a:alphaModFix amt="32999"/>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00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AutoShape 3"/>
          <p:cNvSpPr/>
          <p:nvPr/>
        </p:nvSpPr>
        <p:spPr>
          <a:xfrm flipV="1">
            <a:off x="4503681" y="5473341"/>
            <a:ext cx="92806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4503681" y="5740041"/>
            <a:ext cx="9280639" cy="2163413"/>
          </a:xfrm>
          <a:prstGeom prst="rect">
            <a:avLst/>
          </a:prstGeom>
        </p:spPr>
        <p:txBody>
          <a:bodyPr lIns="0" tIns="0" rIns="0" bIns="0" rtlCol="0" anchor="t">
            <a:spAutoFit/>
          </a:bodyPr>
          <a:lstStyle/>
          <a:p>
            <a:pPr algn="ctr">
              <a:lnSpc>
                <a:spcPts val="3359"/>
              </a:lnSpc>
            </a:pPr>
            <a:r>
              <a:rPr lang="en-US" sz="2400" dirty="0">
                <a:solidFill>
                  <a:srgbClr val="FFFFFF"/>
                </a:solidFill>
                <a:latin typeface="Poppins"/>
                <a:ea typeface="Poppins"/>
                <a:cs typeface="Poppins"/>
                <a:sym typeface="Poppins"/>
              </a:rPr>
              <a:t>After my analysis and its visualizations, correlations were more prominent than others. </a:t>
            </a:r>
          </a:p>
          <a:p>
            <a:pPr algn="ctr">
              <a:lnSpc>
                <a:spcPts val="3359"/>
              </a:lnSpc>
            </a:pPr>
            <a:endParaRPr lang="en-US" sz="2400" dirty="0">
              <a:solidFill>
                <a:srgbClr val="FFFFFF"/>
              </a:solidFill>
              <a:latin typeface="Poppins"/>
              <a:ea typeface="Poppins"/>
              <a:cs typeface="Poppins"/>
              <a:sym typeface="Poppins"/>
            </a:endParaRPr>
          </a:p>
          <a:p>
            <a:pPr algn="ctr">
              <a:lnSpc>
                <a:spcPts val="3359"/>
              </a:lnSpc>
            </a:pPr>
            <a:r>
              <a:rPr lang="en-US" sz="2400" dirty="0">
                <a:solidFill>
                  <a:srgbClr val="FFFFFF"/>
                </a:solidFill>
                <a:latin typeface="Poppins"/>
                <a:ea typeface="Poppins"/>
                <a:cs typeface="Poppins"/>
                <a:sym typeface="Poppins"/>
              </a:rPr>
              <a:t>I have gathered suggestions based on the information of the products and analysis.</a:t>
            </a:r>
          </a:p>
        </p:txBody>
      </p:sp>
      <p:sp>
        <p:nvSpPr>
          <p:cNvPr id="5" name="TextBox 5"/>
          <p:cNvSpPr txBox="1"/>
          <p:nvPr/>
        </p:nvSpPr>
        <p:spPr>
          <a:xfrm>
            <a:off x="3884402" y="3908642"/>
            <a:ext cx="10527202" cy="1378017"/>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Proposals</a:t>
            </a:r>
          </a:p>
        </p:txBody>
      </p:sp>
      <p:sp>
        <p:nvSpPr>
          <p:cNvPr id="6" name="Freeform 6"/>
          <p:cNvSpPr/>
          <p:nvPr/>
        </p:nvSpPr>
        <p:spPr>
          <a:xfrm flipH="1">
            <a:off x="14782746" y="1028700"/>
            <a:ext cx="3305704" cy="7325439"/>
          </a:xfrm>
          <a:custGeom>
            <a:avLst/>
            <a:gdLst/>
            <a:ahLst/>
            <a:cxnLst/>
            <a:rect l="l" t="t" r="r" b="b"/>
            <a:pathLst>
              <a:path w="3305704" h="7325439">
                <a:moveTo>
                  <a:pt x="3305703" y="0"/>
                </a:moveTo>
                <a:lnTo>
                  <a:pt x="0" y="0"/>
                </a:lnTo>
                <a:lnTo>
                  <a:pt x="0" y="7325439"/>
                </a:lnTo>
                <a:lnTo>
                  <a:pt x="3305703" y="7325439"/>
                </a:lnTo>
                <a:lnTo>
                  <a:pt x="3305703" y="0"/>
                </a:lnTo>
                <a:close/>
              </a:path>
            </a:pathLst>
          </a:custGeom>
          <a:blipFill>
            <a:blip r:embed="rId3">
              <a:alphaModFix amt="5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680376" y="1629745"/>
            <a:ext cx="5916762" cy="5916762"/>
          </a:xfrm>
          <a:custGeom>
            <a:avLst/>
            <a:gdLst/>
            <a:ahLst/>
            <a:cxnLst/>
            <a:rect l="l" t="t" r="r" b="b"/>
            <a:pathLst>
              <a:path w="5916762" h="5916762">
                <a:moveTo>
                  <a:pt x="0" y="0"/>
                </a:moveTo>
                <a:lnTo>
                  <a:pt x="5916762" y="0"/>
                </a:lnTo>
                <a:lnTo>
                  <a:pt x="5916762" y="5916762"/>
                </a:lnTo>
                <a:lnTo>
                  <a:pt x="0" y="5916762"/>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6435597" y="8846449"/>
            <a:ext cx="823703" cy="823703"/>
          </a:xfrm>
          <a:custGeom>
            <a:avLst/>
            <a:gdLst/>
            <a:ahLst/>
            <a:cxnLst/>
            <a:rect l="l" t="t" r="r" b="b"/>
            <a:pathLst>
              <a:path w="823703" h="823703">
                <a:moveTo>
                  <a:pt x="0" y="0"/>
                </a:moveTo>
                <a:lnTo>
                  <a:pt x="823703" y="0"/>
                </a:lnTo>
                <a:lnTo>
                  <a:pt x="823703" y="823702"/>
                </a:lnTo>
                <a:lnTo>
                  <a:pt x="0" y="823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Freeform 3"/>
          <p:cNvSpPr/>
          <p:nvPr/>
        </p:nvSpPr>
        <p:spPr>
          <a:xfrm>
            <a:off x="13820660" y="376316"/>
            <a:ext cx="4926848" cy="5476532"/>
          </a:xfrm>
          <a:custGeom>
            <a:avLst/>
            <a:gdLst/>
            <a:ahLst/>
            <a:cxnLst/>
            <a:rect l="l" t="t" r="r" b="b"/>
            <a:pathLst>
              <a:path w="4926848" h="5476532">
                <a:moveTo>
                  <a:pt x="0" y="0"/>
                </a:moveTo>
                <a:lnTo>
                  <a:pt x="4926848" y="0"/>
                </a:lnTo>
                <a:lnTo>
                  <a:pt x="4926848" y="5476532"/>
                </a:lnTo>
                <a:lnTo>
                  <a:pt x="0" y="5476532"/>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186698"/>
            <a:ext cx="2021050" cy="1006938"/>
          </a:xfrm>
          <a:prstGeom prst="rect">
            <a:avLst/>
          </a:prstGeom>
        </p:spPr>
        <p:txBody>
          <a:bodyPr lIns="0" tIns="0" rIns="0" bIns="0" rtlCol="0" anchor="t">
            <a:spAutoFit/>
          </a:bodyPr>
          <a:lstStyle/>
          <a:p>
            <a:pPr marL="0" lvl="1" indent="0" algn="l">
              <a:lnSpc>
                <a:spcPts val="7942"/>
              </a:lnSpc>
            </a:pPr>
            <a:r>
              <a:rPr lang="en-US" sz="6788" spc="-95">
                <a:solidFill>
                  <a:srgbClr val="FFFFFF"/>
                </a:solidFill>
                <a:latin typeface="Helvetica World"/>
                <a:ea typeface="Helvetica World"/>
                <a:cs typeface="Helvetica World"/>
                <a:sym typeface="Helvetica World"/>
              </a:rPr>
              <a:t>01.</a:t>
            </a:r>
          </a:p>
        </p:txBody>
      </p:sp>
      <p:sp>
        <p:nvSpPr>
          <p:cNvPr id="5" name="TextBox 5"/>
          <p:cNvSpPr txBox="1"/>
          <p:nvPr/>
        </p:nvSpPr>
        <p:spPr>
          <a:xfrm>
            <a:off x="857644" y="4316369"/>
            <a:ext cx="2021050" cy="1006938"/>
          </a:xfrm>
          <a:prstGeom prst="rect">
            <a:avLst/>
          </a:prstGeom>
        </p:spPr>
        <p:txBody>
          <a:bodyPr lIns="0" tIns="0" rIns="0" bIns="0" rtlCol="0" anchor="t">
            <a:spAutoFit/>
          </a:bodyPr>
          <a:lstStyle/>
          <a:p>
            <a:pPr marL="0" lvl="1" indent="0" algn="l">
              <a:lnSpc>
                <a:spcPts val="7942"/>
              </a:lnSpc>
            </a:pPr>
            <a:r>
              <a:rPr lang="en-US" sz="6788" spc="-95">
                <a:solidFill>
                  <a:srgbClr val="FFFFFF"/>
                </a:solidFill>
                <a:latin typeface="Helvetica World"/>
                <a:ea typeface="Helvetica World"/>
                <a:cs typeface="Helvetica World"/>
                <a:sym typeface="Helvetica World"/>
              </a:rPr>
              <a:t>02.</a:t>
            </a:r>
          </a:p>
        </p:txBody>
      </p:sp>
      <p:sp>
        <p:nvSpPr>
          <p:cNvPr id="6" name="TextBox 6"/>
          <p:cNvSpPr txBox="1"/>
          <p:nvPr/>
        </p:nvSpPr>
        <p:spPr>
          <a:xfrm>
            <a:off x="857644" y="7446041"/>
            <a:ext cx="2021050" cy="1006938"/>
          </a:xfrm>
          <a:prstGeom prst="rect">
            <a:avLst/>
          </a:prstGeom>
        </p:spPr>
        <p:txBody>
          <a:bodyPr lIns="0" tIns="0" rIns="0" bIns="0" rtlCol="0" anchor="t">
            <a:spAutoFit/>
          </a:bodyPr>
          <a:lstStyle/>
          <a:p>
            <a:pPr marL="0" lvl="1" indent="0" algn="l">
              <a:lnSpc>
                <a:spcPts val="7942"/>
              </a:lnSpc>
            </a:pPr>
            <a:r>
              <a:rPr lang="en-US" sz="6788" spc="-95">
                <a:solidFill>
                  <a:srgbClr val="FFFFFF"/>
                </a:solidFill>
                <a:latin typeface="Helvetica World"/>
                <a:ea typeface="Helvetica World"/>
                <a:cs typeface="Helvetica World"/>
                <a:sym typeface="Helvetica World"/>
              </a:rPr>
              <a:t>03.</a:t>
            </a:r>
          </a:p>
        </p:txBody>
      </p:sp>
      <p:sp>
        <p:nvSpPr>
          <p:cNvPr id="7" name="TextBox 7"/>
          <p:cNvSpPr txBox="1"/>
          <p:nvPr/>
        </p:nvSpPr>
        <p:spPr>
          <a:xfrm>
            <a:off x="2577029" y="1110498"/>
            <a:ext cx="14551109" cy="1416050"/>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A negative correlation between price and love counts may suggest that price may be a big factor in consumer interest. Lowering the product price is not nessesarly the answer here, I suggest promotions or discounts targeting the higher-end products. This would allow for more exposure the higher priced brands and possible create more reviews.</a:t>
            </a:r>
          </a:p>
        </p:txBody>
      </p:sp>
      <p:sp>
        <p:nvSpPr>
          <p:cNvPr id="8" name="TextBox 8"/>
          <p:cNvSpPr txBox="1"/>
          <p:nvPr/>
        </p:nvSpPr>
        <p:spPr>
          <a:xfrm>
            <a:off x="2405973" y="4240169"/>
            <a:ext cx="14551109" cy="1416050"/>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While the word clouds of ingredients didn’t reveal clear drivers of consumer interest, this suggests that no single ingredient guarantees success. Instead, factors like formulation, branding, and consumer experience are key. I suggest marketing the least loved products by emphasizing their unique features, as products with varied ingredients have an equal chance of success.</a:t>
            </a:r>
          </a:p>
        </p:txBody>
      </p:sp>
      <p:sp>
        <p:nvSpPr>
          <p:cNvPr id="9" name="TextBox 9"/>
          <p:cNvSpPr txBox="1"/>
          <p:nvPr/>
        </p:nvSpPr>
        <p:spPr>
          <a:xfrm>
            <a:off x="2405973" y="7454983"/>
            <a:ext cx="14551109" cy="1063625"/>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Since products with the most reviews also tend to have the most positive ratings, brands should focus on encouraging customer reviews to boost engagement and visibility. Strategies like review incentives, social media promotion, and influencer partnerships can help generate more feedback and increase product success."</a:t>
            </a:r>
          </a:p>
        </p:txBody>
      </p:sp>
      <p:sp>
        <p:nvSpPr>
          <p:cNvPr id="10" name="Freeform 10"/>
          <p:cNvSpPr/>
          <p:nvPr/>
        </p:nvSpPr>
        <p:spPr>
          <a:xfrm>
            <a:off x="-431442" y="5955348"/>
            <a:ext cx="4599223" cy="4606289"/>
          </a:xfrm>
          <a:custGeom>
            <a:avLst/>
            <a:gdLst/>
            <a:ahLst/>
            <a:cxnLst/>
            <a:rect l="l" t="t" r="r" b="b"/>
            <a:pathLst>
              <a:path w="4599223" h="4606289">
                <a:moveTo>
                  <a:pt x="0" y="0"/>
                </a:moveTo>
                <a:lnTo>
                  <a:pt x="4599223" y="0"/>
                </a:lnTo>
                <a:lnTo>
                  <a:pt x="4599223" y="4606290"/>
                </a:lnTo>
                <a:lnTo>
                  <a:pt x="0" y="4606290"/>
                </a:lnTo>
                <a:lnTo>
                  <a:pt x="0" y="0"/>
                </a:lnTo>
                <a:close/>
              </a:path>
            </a:pathLst>
          </a:custGeom>
          <a:blipFill>
            <a:blip r:embed="rId5">
              <a:alphaModFix amt="13000"/>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Freeform 3"/>
          <p:cNvSpPr/>
          <p:nvPr/>
        </p:nvSpPr>
        <p:spPr>
          <a:xfrm>
            <a:off x="-1081616" y="1028700"/>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AutoShape 4"/>
          <p:cNvSpPr/>
          <p:nvPr/>
        </p:nvSpPr>
        <p:spPr>
          <a:xfrm flipV="1">
            <a:off x="7114210" y="2836975"/>
            <a:ext cx="92806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5" name="Freeform 5"/>
          <p:cNvSpPr/>
          <p:nvPr/>
        </p:nvSpPr>
        <p:spPr>
          <a:xfrm>
            <a:off x="7587031" y="3056050"/>
            <a:ext cx="476016" cy="451782"/>
          </a:xfrm>
          <a:custGeom>
            <a:avLst/>
            <a:gdLst/>
            <a:ahLst/>
            <a:cxnLst/>
            <a:rect l="l" t="t" r="r" b="b"/>
            <a:pathLst>
              <a:path w="476016" h="451782">
                <a:moveTo>
                  <a:pt x="0" y="0"/>
                </a:moveTo>
                <a:lnTo>
                  <a:pt x="476016" y="0"/>
                </a:lnTo>
                <a:lnTo>
                  <a:pt x="476016" y="451782"/>
                </a:lnTo>
                <a:lnTo>
                  <a:pt x="0" y="451782"/>
                </a:lnTo>
                <a:lnTo>
                  <a:pt x="0" y="0"/>
                </a:lnTo>
                <a:close/>
              </a:path>
            </a:pathLst>
          </a:custGeom>
          <a:blipFill>
            <a:blip r:embed="rId5">
              <a:alphaModFix amt="8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7587031" y="3717382"/>
            <a:ext cx="476016" cy="451782"/>
          </a:xfrm>
          <a:custGeom>
            <a:avLst/>
            <a:gdLst/>
            <a:ahLst/>
            <a:cxnLst/>
            <a:rect l="l" t="t" r="r" b="b"/>
            <a:pathLst>
              <a:path w="476016" h="451782">
                <a:moveTo>
                  <a:pt x="0" y="0"/>
                </a:moveTo>
                <a:lnTo>
                  <a:pt x="476016" y="0"/>
                </a:lnTo>
                <a:lnTo>
                  <a:pt x="476016" y="451783"/>
                </a:lnTo>
                <a:lnTo>
                  <a:pt x="0" y="451783"/>
                </a:lnTo>
                <a:lnTo>
                  <a:pt x="0" y="0"/>
                </a:lnTo>
                <a:close/>
              </a:path>
            </a:pathLst>
          </a:custGeom>
          <a:blipFill>
            <a:blip r:embed="rId5">
              <a:alphaModFix amt="8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7587031" y="4378715"/>
            <a:ext cx="476016" cy="451782"/>
          </a:xfrm>
          <a:custGeom>
            <a:avLst/>
            <a:gdLst/>
            <a:ahLst/>
            <a:cxnLst/>
            <a:rect l="l" t="t" r="r" b="b"/>
            <a:pathLst>
              <a:path w="476016" h="451782">
                <a:moveTo>
                  <a:pt x="0" y="0"/>
                </a:moveTo>
                <a:lnTo>
                  <a:pt x="476016" y="0"/>
                </a:lnTo>
                <a:lnTo>
                  <a:pt x="476016" y="451782"/>
                </a:lnTo>
                <a:lnTo>
                  <a:pt x="0" y="451782"/>
                </a:lnTo>
                <a:lnTo>
                  <a:pt x="0" y="0"/>
                </a:lnTo>
                <a:close/>
              </a:path>
            </a:pathLst>
          </a:custGeom>
          <a:blipFill>
            <a:blip r:embed="rId5">
              <a:alphaModFix amt="8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587031" y="5040047"/>
            <a:ext cx="476016" cy="451782"/>
          </a:xfrm>
          <a:custGeom>
            <a:avLst/>
            <a:gdLst/>
            <a:ahLst/>
            <a:cxnLst/>
            <a:rect l="l" t="t" r="r" b="b"/>
            <a:pathLst>
              <a:path w="476016" h="451782">
                <a:moveTo>
                  <a:pt x="0" y="0"/>
                </a:moveTo>
                <a:lnTo>
                  <a:pt x="476016" y="0"/>
                </a:lnTo>
                <a:lnTo>
                  <a:pt x="476016" y="451783"/>
                </a:lnTo>
                <a:lnTo>
                  <a:pt x="0" y="451783"/>
                </a:lnTo>
                <a:lnTo>
                  <a:pt x="0" y="0"/>
                </a:lnTo>
                <a:close/>
              </a:path>
            </a:pathLst>
          </a:custGeom>
          <a:blipFill>
            <a:blip r:embed="rId5">
              <a:alphaModFix amt="8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7587031" y="5701380"/>
            <a:ext cx="476016" cy="451782"/>
          </a:xfrm>
          <a:custGeom>
            <a:avLst/>
            <a:gdLst/>
            <a:ahLst/>
            <a:cxnLst/>
            <a:rect l="l" t="t" r="r" b="b"/>
            <a:pathLst>
              <a:path w="476016" h="451782">
                <a:moveTo>
                  <a:pt x="0" y="0"/>
                </a:moveTo>
                <a:lnTo>
                  <a:pt x="476016" y="0"/>
                </a:lnTo>
                <a:lnTo>
                  <a:pt x="476016" y="451782"/>
                </a:lnTo>
                <a:lnTo>
                  <a:pt x="0" y="451782"/>
                </a:lnTo>
                <a:lnTo>
                  <a:pt x="0" y="0"/>
                </a:lnTo>
                <a:close/>
              </a:path>
            </a:pathLst>
          </a:custGeom>
          <a:blipFill>
            <a:blip r:embed="rId5">
              <a:alphaModFix amt="8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7587031" y="6362712"/>
            <a:ext cx="476016" cy="451782"/>
          </a:xfrm>
          <a:custGeom>
            <a:avLst/>
            <a:gdLst/>
            <a:ahLst/>
            <a:cxnLst/>
            <a:rect l="l" t="t" r="r" b="b"/>
            <a:pathLst>
              <a:path w="476016" h="451782">
                <a:moveTo>
                  <a:pt x="0" y="0"/>
                </a:moveTo>
                <a:lnTo>
                  <a:pt x="476016" y="0"/>
                </a:lnTo>
                <a:lnTo>
                  <a:pt x="476016" y="451783"/>
                </a:lnTo>
                <a:lnTo>
                  <a:pt x="0" y="451783"/>
                </a:lnTo>
                <a:lnTo>
                  <a:pt x="0" y="0"/>
                </a:lnTo>
                <a:close/>
              </a:path>
            </a:pathLst>
          </a:custGeom>
          <a:blipFill>
            <a:blip r:embed="rId5">
              <a:alphaModFix amt="8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7587031" y="7024045"/>
            <a:ext cx="476016" cy="451782"/>
          </a:xfrm>
          <a:custGeom>
            <a:avLst/>
            <a:gdLst/>
            <a:ahLst/>
            <a:cxnLst/>
            <a:rect l="l" t="t" r="r" b="b"/>
            <a:pathLst>
              <a:path w="476016" h="451782">
                <a:moveTo>
                  <a:pt x="0" y="0"/>
                </a:moveTo>
                <a:lnTo>
                  <a:pt x="476016" y="0"/>
                </a:lnTo>
                <a:lnTo>
                  <a:pt x="476016" y="451782"/>
                </a:lnTo>
                <a:lnTo>
                  <a:pt x="0" y="451782"/>
                </a:lnTo>
                <a:lnTo>
                  <a:pt x="0" y="0"/>
                </a:lnTo>
                <a:close/>
              </a:path>
            </a:pathLst>
          </a:custGeom>
          <a:blipFill>
            <a:blip r:embed="rId5">
              <a:alphaModFix amt="8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7587031" y="7685377"/>
            <a:ext cx="476016" cy="451782"/>
          </a:xfrm>
          <a:custGeom>
            <a:avLst/>
            <a:gdLst/>
            <a:ahLst/>
            <a:cxnLst/>
            <a:rect l="l" t="t" r="r" b="b"/>
            <a:pathLst>
              <a:path w="476016" h="451782">
                <a:moveTo>
                  <a:pt x="0" y="0"/>
                </a:moveTo>
                <a:lnTo>
                  <a:pt x="476016" y="0"/>
                </a:lnTo>
                <a:lnTo>
                  <a:pt x="476016" y="451783"/>
                </a:lnTo>
                <a:lnTo>
                  <a:pt x="0" y="451783"/>
                </a:lnTo>
                <a:lnTo>
                  <a:pt x="0" y="0"/>
                </a:lnTo>
                <a:close/>
              </a:path>
            </a:pathLst>
          </a:custGeom>
          <a:blipFill>
            <a:blip r:embed="rId5">
              <a:alphaModFix amt="8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7114210" y="1172919"/>
            <a:ext cx="9585350" cy="1378017"/>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Agenda</a:t>
            </a:r>
          </a:p>
        </p:txBody>
      </p:sp>
      <p:sp>
        <p:nvSpPr>
          <p:cNvPr id="14" name="TextBox 14"/>
          <p:cNvSpPr txBox="1"/>
          <p:nvPr/>
        </p:nvSpPr>
        <p:spPr>
          <a:xfrm>
            <a:off x="8323885" y="2855850"/>
            <a:ext cx="6662500" cy="5860542"/>
          </a:xfrm>
          <a:prstGeom prst="rect">
            <a:avLst/>
          </a:prstGeom>
        </p:spPr>
        <p:txBody>
          <a:bodyPr lIns="0" tIns="0" rIns="0" bIns="0" rtlCol="0" anchor="t">
            <a:spAutoFit/>
          </a:bodyPr>
          <a:lstStyle/>
          <a:p>
            <a:pPr algn="l">
              <a:lnSpc>
                <a:spcPts val="5184"/>
              </a:lnSpc>
            </a:pPr>
            <a:r>
              <a:rPr lang="en-US" sz="2400" b="1" spc="86">
                <a:solidFill>
                  <a:srgbClr val="FFFFFF"/>
                </a:solidFill>
                <a:latin typeface="Poppins Bold"/>
                <a:ea typeface="Poppins Bold"/>
                <a:cs typeface="Poppins Bold"/>
                <a:sym typeface="Poppins Bold"/>
              </a:rPr>
              <a:t>Introduction</a:t>
            </a:r>
          </a:p>
          <a:p>
            <a:pPr algn="l">
              <a:lnSpc>
                <a:spcPts val="5184"/>
              </a:lnSpc>
            </a:pPr>
            <a:r>
              <a:rPr lang="en-US" sz="2400" b="1" spc="86">
                <a:solidFill>
                  <a:srgbClr val="FFFFFF"/>
                </a:solidFill>
                <a:latin typeface="Poppins Bold"/>
                <a:ea typeface="Poppins Bold"/>
                <a:cs typeface="Poppins Bold"/>
                <a:sym typeface="Poppins Bold"/>
              </a:rPr>
              <a:t>Company Overview</a:t>
            </a:r>
          </a:p>
          <a:p>
            <a:pPr algn="l">
              <a:lnSpc>
                <a:spcPts val="5184"/>
              </a:lnSpc>
            </a:pPr>
            <a:r>
              <a:rPr lang="en-US" sz="2400" b="1" spc="86">
                <a:solidFill>
                  <a:srgbClr val="FFFFFF"/>
                </a:solidFill>
                <a:latin typeface="Poppins Bold"/>
                <a:ea typeface="Poppins Bold"/>
                <a:cs typeface="Poppins Bold"/>
                <a:sym typeface="Poppins Bold"/>
              </a:rPr>
              <a:t>Dataset Overview</a:t>
            </a:r>
          </a:p>
          <a:p>
            <a:pPr algn="l">
              <a:lnSpc>
                <a:spcPts val="5184"/>
              </a:lnSpc>
            </a:pPr>
            <a:r>
              <a:rPr lang="en-US" sz="2400" b="1" spc="86">
                <a:solidFill>
                  <a:srgbClr val="FFFFFF"/>
                </a:solidFill>
                <a:latin typeface="Poppins Bold"/>
                <a:ea typeface="Poppins Bold"/>
                <a:cs typeface="Poppins Bold"/>
                <a:sym typeface="Poppins Bold"/>
              </a:rPr>
              <a:t>Data Collection and Preparation Exploratory Data Analysis (EDA)</a:t>
            </a:r>
          </a:p>
          <a:p>
            <a:pPr algn="l">
              <a:lnSpc>
                <a:spcPts val="5184"/>
              </a:lnSpc>
            </a:pPr>
            <a:r>
              <a:rPr lang="en-US" sz="2400" b="1" spc="86">
                <a:solidFill>
                  <a:srgbClr val="FFFFFF"/>
                </a:solidFill>
                <a:latin typeface="Poppins Bold"/>
                <a:ea typeface="Poppins Bold"/>
                <a:cs typeface="Poppins Bold"/>
                <a:sym typeface="Poppins Bold"/>
              </a:rPr>
              <a:t>Sentiment Analysis</a:t>
            </a:r>
          </a:p>
          <a:p>
            <a:pPr algn="l">
              <a:lnSpc>
                <a:spcPts val="5184"/>
              </a:lnSpc>
            </a:pPr>
            <a:r>
              <a:rPr lang="en-US" sz="2400" b="1" spc="86">
                <a:solidFill>
                  <a:srgbClr val="FFFFFF"/>
                </a:solidFill>
                <a:latin typeface="Poppins Bold"/>
                <a:ea typeface="Poppins Bold"/>
                <a:cs typeface="Poppins Bold"/>
                <a:sym typeface="Poppins Bold"/>
              </a:rPr>
              <a:t>Key Findings</a:t>
            </a:r>
          </a:p>
          <a:p>
            <a:pPr algn="l">
              <a:lnSpc>
                <a:spcPts val="5184"/>
              </a:lnSpc>
            </a:pPr>
            <a:r>
              <a:rPr lang="en-US" sz="2400" b="1" spc="86">
                <a:solidFill>
                  <a:srgbClr val="FFFFFF"/>
                </a:solidFill>
                <a:latin typeface="Poppins Bold"/>
                <a:ea typeface="Poppins Bold"/>
                <a:cs typeface="Poppins Bold"/>
                <a:sym typeface="Poppins Bold"/>
              </a:rPr>
              <a:t>Proposals</a:t>
            </a:r>
          </a:p>
          <a:p>
            <a:pPr algn="l">
              <a:lnSpc>
                <a:spcPts val="5184"/>
              </a:lnSpc>
            </a:pPr>
            <a:r>
              <a:rPr lang="en-US" sz="2400" b="1" spc="86">
                <a:solidFill>
                  <a:srgbClr val="FFFFFF"/>
                </a:solidFill>
                <a:latin typeface="Poppins Bold"/>
                <a:ea typeface="Poppins Bold"/>
                <a:cs typeface="Poppins Bold"/>
                <a:sym typeface="Poppins Bold"/>
              </a:rPr>
              <a:t>Concerns and Resolutions</a:t>
            </a:r>
          </a:p>
        </p:txBody>
      </p:sp>
      <p:sp>
        <p:nvSpPr>
          <p:cNvPr id="15" name="Freeform 15"/>
          <p:cNvSpPr/>
          <p:nvPr/>
        </p:nvSpPr>
        <p:spPr>
          <a:xfrm>
            <a:off x="7587031" y="8346710"/>
            <a:ext cx="476016" cy="451782"/>
          </a:xfrm>
          <a:custGeom>
            <a:avLst/>
            <a:gdLst/>
            <a:ahLst/>
            <a:cxnLst/>
            <a:rect l="l" t="t" r="r" b="b"/>
            <a:pathLst>
              <a:path w="476016" h="451782">
                <a:moveTo>
                  <a:pt x="0" y="0"/>
                </a:moveTo>
                <a:lnTo>
                  <a:pt x="476016" y="0"/>
                </a:lnTo>
                <a:lnTo>
                  <a:pt x="476016" y="451782"/>
                </a:lnTo>
                <a:lnTo>
                  <a:pt x="0" y="451782"/>
                </a:lnTo>
                <a:lnTo>
                  <a:pt x="0" y="0"/>
                </a:lnTo>
                <a:close/>
              </a:path>
            </a:pathLst>
          </a:custGeom>
          <a:blipFill>
            <a:blip r:embed="rId5">
              <a:alphaModFix amt="89000"/>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3990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3347" r="-5242" b="-43749"/>
            </a:stretch>
          </a:blipFill>
        </p:spPr>
        <p:txBody>
          <a:bodyPr/>
          <a:lstStyle/>
          <a:p>
            <a:endParaRPr lang="en-US"/>
          </a:p>
        </p:txBody>
      </p:sp>
      <p:sp>
        <p:nvSpPr>
          <p:cNvPr id="3" name="Freeform 3"/>
          <p:cNvSpPr/>
          <p:nvPr/>
        </p:nvSpPr>
        <p:spPr>
          <a:xfrm>
            <a:off x="-1942795" y="1620360"/>
            <a:ext cx="7126090" cy="7126090"/>
          </a:xfrm>
          <a:custGeom>
            <a:avLst/>
            <a:gdLst/>
            <a:ahLst/>
            <a:cxnLst/>
            <a:rect l="l" t="t" r="r" b="b"/>
            <a:pathLst>
              <a:path w="7126090" h="7126090">
                <a:moveTo>
                  <a:pt x="0" y="0"/>
                </a:moveTo>
                <a:lnTo>
                  <a:pt x="7126090" y="0"/>
                </a:lnTo>
                <a:lnTo>
                  <a:pt x="7126090" y="7126089"/>
                </a:lnTo>
                <a:lnTo>
                  <a:pt x="0" y="7126089"/>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183295" y="942975"/>
            <a:ext cx="9610904" cy="2740092"/>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Concerns and Resolutions</a:t>
            </a:r>
          </a:p>
        </p:txBody>
      </p:sp>
      <p:sp>
        <p:nvSpPr>
          <p:cNvPr id="5" name="TextBox 5"/>
          <p:cNvSpPr txBox="1"/>
          <p:nvPr/>
        </p:nvSpPr>
        <p:spPr>
          <a:xfrm>
            <a:off x="5425706" y="5268857"/>
            <a:ext cx="5554063" cy="3178175"/>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FFFFFF"/>
                </a:solidFill>
                <a:latin typeface="Poppins"/>
                <a:ea typeface="Poppins"/>
                <a:cs typeface="Poppins"/>
                <a:sym typeface="Poppins"/>
              </a:rPr>
              <a:t>Duo was the cheapest brand overall, likely due to its lash glue products. Similarly, tools and devices like LED face masks and beauty blenders may have skewed brand pricing data.</a:t>
            </a:r>
          </a:p>
          <a:p>
            <a:pPr algn="l">
              <a:lnSpc>
                <a:spcPts val="2799"/>
              </a:lnSpc>
            </a:pPr>
            <a:endParaRPr lang="en-US" sz="1999">
              <a:solidFill>
                <a:srgbClr val="FFFFFF"/>
              </a:solidFill>
              <a:latin typeface="Poppins"/>
              <a:ea typeface="Poppins"/>
              <a:cs typeface="Poppins"/>
              <a:sym typeface="Poppins"/>
            </a:endParaRPr>
          </a:p>
          <a:p>
            <a:pPr marL="431799" lvl="1" indent="-215899" algn="l">
              <a:lnSpc>
                <a:spcPts val="2799"/>
              </a:lnSpc>
              <a:buFont typeface="Arial"/>
              <a:buChar char="•"/>
            </a:pPr>
            <a:r>
              <a:rPr lang="en-US" sz="1999">
                <a:solidFill>
                  <a:srgbClr val="FFFFFF"/>
                </a:solidFill>
                <a:latin typeface="Poppins"/>
                <a:ea typeface="Poppins"/>
                <a:cs typeface="Poppins"/>
                <a:sym typeface="Poppins"/>
              </a:rPr>
              <a:t>The product highlights are diverse and currently unhelpful in their raw state. </a:t>
            </a:r>
          </a:p>
          <a:p>
            <a:pPr algn="l">
              <a:lnSpc>
                <a:spcPts val="2799"/>
              </a:lnSpc>
            </a:pPr>
            <a:endParaRPr lang="en-US" sz="1999">
              <a:solidFill>
                <a:srgbClr val="FFFFFF"/>
              </a:solidFill>
              <a:latin typeface="Poppins"/>
              <a:ea typeface="Poppins"/>
              <a:cs typeface="Poppins"/>
              <a:sym typeface="Poppins"/>
            </a:endParaRPr>
          </a:p>
        </p:txBody>
      </p:sp>
      <p:sp>
        <p:nvSpPr>
          <p:cNvPr id="6" name="TextBox 6"/>
          <p:cNvSpPr txBox="1"/>
          <p:nvPr/>
        </p:nvSpPr>
        <p:spPr>
          <a:xfrm>
            <a:off x="11558299" y="5268857"/>
            <a:ext cx="5386676" cy="4235450"/>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FFFFFF"/>
                </a:solidFill>
                <a:latin typeface="Poppins"/>
                <a:ea typeface="Poppins"/>
                <a:cs typeface="Poppins"/>
                <a:sym typeface="Poppins"/>
              </a:rPr>
              <a:t>Re-run the analysis excluding tools and devices or conduct a separate analysis for beauty/skincare products and tools/devices to ensure accurate insights.</a:t>
            </a:r>
          </a:p>
          <a:p>
            <a:pPr algn="l">
              <a:lnSpc>
                <a:spcPts val="2799"/>
              </a:lnSpc>
            </a:pPr>
            <a:endParaRPr lang="en-US" sz="1999">
              <a:solidFill>
                <a:srgbClr val="FFFFFF"/>
              </a:solidFill>
              <a:latin typeface="Poppins"/>
              <a:ea typeface="Poppins"/>
              <a:cs typeface="Poppins"/>
              <a:sym typeface="Poppins"/>
            </a:endParaRPr>
          </a:p>
          <a:p>
            <a:pPr marL="431799" lvl="1" indent="-215899" algn="l">
              <a:lnSpc>
                <a:spcPts val="2799"/>
              </a:lnSpc>
              <a:buFont typeface="Arial"/>
              <a:buChar char="•"/>
            </a:pPr>
            <a:r>
              <a:rPr lang="en-US" sz="1999">
                <a:solidFill>
                  <a:srgbClr val="FFFFFF"/>
                </a:solidFill>
                <a:latin typeface="Poppins"/>
                <a:ea typeface="Poppins"/>
                <a:cs typeface="Poppins"/>
                <a:sym typeface="Poppins"/>
              </a:rPr>
              <a:t>To gain meaningful insights, it’s necessary to perform sentiment analysis to identify the positive aspects hidden within these highlights and find the most positively associated product features.</a:t>
            </a:r>
          </a:p>
        </p:txBody>
      </p:sp>
      <p:sp>
        <p:nvSpPr>
          <p:cNvPr id="7" name="TextBox 7"/>
          <p:cNvSpPr txBox="1"/>
          <p:nvPr/>
        </p:nvSpPr>
        <p:spPr>
          <a:xfrm>
            <a:off x="5425706" y="4130056"/>
            <a:ext cx="2534620" cy="1006938"/>
          </a:xfrm>
          <a:prstGeom prst="rect">
            <a:avLst/>
          </a:prstGeom>
        </p:spPr>
        <p:txBody>
          <a:bodyPr lIns="0" tIns="0" rIns="0" bIns="0" rtlCol="0" anchor="t">
            <a:spAutoFit/>
          </a:bodyPr>
          <a:lstStyle/>
          <a:p>
            <a:pPr marL="0" lvl="1" indent="0" algn="l">
              <a:lnSpc>
                <a:spcPts val="7942"/>
              </a:lnSpc>
            </a:pPr>
            <a:r>
              <a:rPr lang="en-US" sz="6788" spc="-95">
                <a:solidFill>
                  <a:srgbClr val="FFFFFF"/>
                </a:solidFill>
                <a:latin typeface="Helvetica World"/>
                <a:ea typeface="Helvetica World"/>
                <a:cs typeface="Helvetica World"/>
                <a:sym typeface="Helvetica World"/>
              </a:rPr>
              <a:t>Issue</a:t>
            </a:r>
          </a:p>
        </p:txBody>
      </p:sp>
      <p:sp>
        <p:nvSpPr>
          <p:cNvPr id="8" name="TextBox 8"/>
          <p:cNvSpPr txBox="1"/>
          <p:nvPr/>
        </p:nvSpPr>
        <p:spPr>
          <a:xfrm>
            <a:off x="11558299" y="4130056"/>
            <a:ext cx="3368871" cy="1006938"/>
          </a:xfrm>
          <a:prstGeom prst="rect">
            <a:avLst/>
          </a:prstGeom>
        </p:spPr>
        <p:txBody>
          <a:bodyPr lIns="0" tIns="0" rIns="0" bIns="0" rtlCol="0" anchor="t">
            <a:spAutoFit/>
          </a:bodyPr>
          <a:lstStyle/>
          <a:p>
            <a:pPr marL="0" lvl="1" indent="0" algn="l">
              <a:lnSpc>
                <a:spcPts val="7942"/>
              </a:lnSpc>
            </a:pPr>
            <a:r>
              <a:rPr lang="en-US" sz="6788" spc="-95">
                <a:solidFill>
                  <a:srgbClr val="FFFFFF"/>
                </a:solidFill>
                <a:latin typeface="Helvetica World"/>
                <a:ea typeface="Helvetica World"/>
                <a:cs typeface="Helvetica World"/>
                <a:sym typeface="Helvetica World"/>
              </a:rPr>
              <a:t>Solution</a:t>
            </a:r>
          </a:p>
        </p:txBody>
      </p:sp>
      <p:sp>
        <p:nvSpPr>
          <p:cNvPr id="9" name="AutoShape 9"/>
          <p:cNvSpPr/>
          <p:nvPr/>
        </p:nvSpPr>
        <p:spPr>
          <a:xfrm flipV="1">
            <a:off x="5348427" y="3580501"/>
            <a:ext cx="92806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10282967" y="5974631"/>
            <a:ext cx="8005033" cy="8005033"/>
          </a:xfrm>
          <a:custGeom>
            <a:avLst/>
            <a:gdLst/>
            <a:ahLst/>
            <a:cxnLst/>
            <a:rect l="l" t="t" r="r" b="b"/>
            <a:pathLst>
              <a:path w="8005033" h="8005033">
                <a:moveTo>
                  <a:pt x="0" y="0"/>
                </a:moveTo>
                <a:lnTo>
                  <a:pt x="8005033" y="0"/>
                </a:lnTo>
                <a:lnTo>
                  <a:pt x="8005033" y="8005033"/>
                </a:lnTo>
                <a:lnTo>
                  <a:pt x="0" y="8005033"/>
                </a:lnTo>
                <a:lnTo>
                  <a:pt x="0" y="0"/>
                </a:lnTo>
                <a:close/>
              </a:path>
            </a:pathLst>
          </a:custGeom>
          <a:blipFill>
            <a:blip r:embed="rId6">
              <a:alphaModFix amt="13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TextBox 3"/>
          <p:cNvSpPr txBox="1"/>
          <p:nvPr/>
        </p:nvSpPr>
        <p:spPr>
          <a:xfrm>
            <a:off x="2786038" y="4425155"/>
            <a:ext cx="12715924" cy="1446216"/>
          </a:xfrm>
          <a:prstGeom prst="rect">
            <a:avLst/>
          </a:prstGeom>
        </p:spPr>
        <p:txBody>
          <a:bodyPr lIns="0" tIns="0" rIns="0" bIns="0" rtlCol="0" anchor="t">
            <a:spAutoFit/>
          </a:bodyPr>
          <a:lstStyle/>
          <a:p>
            <a:pPr marL="0" lvl="1" indent="0" algn="ctr">
              <a:lnSpc>
                <a:spcPts val="11213"/>
              </a:lnSpc>
            </a:pPr>
            <a:r>
              <a:rPr lang="en-US" sz="9584" spc="-134">
                <a:solidFill>
                  <a:srgbClr val="FFFFFF"/>
                </a:solidFill>
                <a:latin typeface="The Seasons"/>
                <a:ea typeface="The Seasons"/>
                <a:cs typeface="The Seasons"/>
                <a:sym typeface="The Seasons"/>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AutoShape 3"/>
          <p:cNvSpPr/>
          <p:nvPr/>
        </p:nvSpPr>
        <p:spPr>
          <a:xfrm flipV="1">
            <a:off x="1592450" y="2865311"/>
            <a:ext cx="92806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2310311" y="3115703"/>
            <a:ext cx="3623300" cy="3924481"/>
          </a:xfrm>
          <a:custGeom>
            <a:avLst/>
            <a:gdLst/>
            <a:ahLst/>
            <a:cxnLst/>
            <a:rect l="l" t="t" r="r" b="b"/>
            <a:pathLst>
              <a:path w="3623300" h="3924481">
                <a:moveTo>
                  <a:pt x="0" y="0"/>
                </a:moveTo>
                <a:lnTo>
                  <a:pt x="3623301" y="0"/>
                </a:lnTo>
                <a:lnTo>
                  <a:pt x="3623301" y="3924482"/>
                </a:lnTo>
                <a:lnTo>
                  <a:pt x="0" y="392448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440095" y="1233992"/>
            <a:ext cx="9585350" cy="1454217"/>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Poppins"/>
                <a:ea typeface="Poppins"/>
                <a:cs typeface="Poppins"/>
                <a:sym typeface="Poppins"/>
              </a:rPr>
              <a:t>Introduction</a:t>
            </a:r>
          </a:p>
        </p:txBody>
      </p:sp>
      <p:sp>
        <p:nvSpPr>
          <p:cNvPr id="6" name="TextBox 6"/>
          <p:cNvSpPr txBox="1"/>
          <p:nvPr/>
        </p:nvSpPr>
        <p:spPr>
          <a:xfrm>
            <a:off x="2310311" y="7183060"/>
            <a:ext cx="9432994" cy="1406525"/>
          </a:xfrm>
          <a:prstGeom prst="rect">
            <a:avLst/>
          </a:prstGeom>
        </p:spPr>
        <p:txBody>
          <a:bodyPr lIns="0" tIns="0" rIns="0" bIns="0" rtlCol="0" anchor="t">
            <a:spAutoFit/>
          </a:bodyPr>
          <a:lstStyle/>
          <a:p>
            <a:pPr algn="l">
              <a:lnSpc>
                <a:spcPts val="4339"/>
              </a:lnSpc>
            </a:pPr>
            <a:r>
              <a:rPr lang="en-US" sz="3099" b="1">
                <a:solidFill>
                  <a:srgbClr val="FFFFFF"/>
                </a:solidFill>
                <a:latin typeface="Poppins Bold"/>
                <a:ea typeface="Poppins Bold"/>
                <a:cs typeface="Poppins Bold"/>
                <a:sym typeface="Poppins Bold"/>
              </a:rPr>
              <a:t>Alondra Espinoza</a:t>
            </a:r>
          </a:p>
          <a:p>
            <a:pPr algn="l">
              <a:lnSpc>
                <a:spcPts val="3359"/>
              </a:lnSpc>
            </a:pPr>
            <a:r>
              <a:rPr lang="en-US" sz="2400">
                <a:solidFill>
                  <a:srgbClr val="FFFFFF"/>
                </a:solidFill>
                <a:latin typeface="Poppins"/>
                <a:ea typeface="Poppins"/>
                <a:cs typeface="Poppins"/>
                <a:sym typeface="Poppins"/>
              </a:rPr>
              <a:t>Business Data Analytics</a:t>
            </a:r>
          </a:p>
          <a:p>
            <a:pPr algn="l">
              <a:lnSpc>
                <a:spcPts val="3359"/>
              </a:lnSpc>
            </a:pPr>
            <a:r>
              <a:rPr lang="en-US" sz="2400">
                <a:solidFill>
                  <a:srgbClr val="FFFFFF"/>
                </a:solidFill>
                <a:latin typeface="Poppins"/>
                <a:ea typeface="Poppins"/>
                <a:cs typeface="Poppins"/>
                <a:sym typeface="Poppins"/>
              </a:rPr>
              <a:t>International Business Studies</a:t>
            </a:r>
          </a:p>
        </p:txBody>
      </p:sp>
      <p:sp>
        <p:nvSpPr>
          <p:cNvPr id="7" name="Freeform 7"/>
          <p:cNvSpPr/>
          <p:nvPr/>
        </p:nvSpPr>
        <p:spPr>
          <a:xfrm>
            <a:off x="12676939" y="3401244"/>
            <a:ext cx="6285747" cy="4902883"/>
          </a:xfrm>
          <a:custGeom>
            <a:avLst/>
            <a:gdLst/>
            <a:ahLst/>
            <a:cxnLst/>
            <a:rect l="l" t="t" r="r" b="b"/>
            <a:pathLst>
              <a:path w="6285747" h="4902883">
                <a:moveTo>
                  <a:pt x="0" y="0"/>
                </a:moveTo>
                <a:lnTo>
                  <a:pt x="6285747" y="0"/>
                </a:lnTo>
                <a:lnTo>
                  <a:pt x="6285747" y="4902883"/>
                </a:lnTo>
                <a:lnTo>
                  <a:pt x="0" y="4902883"/>
                </a:lnTo>
                <a:lnTo>
                  <a:pt x="0" y="0"/>
                </a:lnTo>
                <a:close/>
              </a:path>
            </a:pathLst>
          </a:custGeom>
          <a:blipFill>
            <a:blip r:embed="rId4">
              <a:alphaModFix amt="3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767553">
            <a:off x="10330741" y="1008556"/>
            <a:ext cx="3053730" cy="6911736"/>
          </a:xfrm>
          <a:custGeom>
            <a:avLst/>
            <a:gdLst/>
            <a:ahLst/>
            <a:cxnLst/>
            <a:rect l="l" t="t" r="r" b="b"/>
            <a:pathLst>
              <a:path w="3053730" h="6911736">
                <a:moveTo>
                  <a:pt x="0" y="0"/>
                </a:moveTo>
                <a:lnTo>
                  <a:pt x="3053730" y="0"/>
                </a:lnTo>
                <a:lnTo>
                  <a:pt x="3053730" y="6911736"/>
                </a:lnTo>
                <a:lnTo>
                  <a:pt x="0" y="691173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269720" y="2802013"/>
            <a:ext cx="10291366" cy="1378017"/>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Company Overview</a:t>
            </a:r>
          </a:p>
        </p:txBody>
      </p:sp>
      <p:sp>
        <p:nvSpPr>
          <p:cNvPr id="3" name="AutoShape 3"/>
          <p:cNvSpPr/>
          <p:nvPr/>
        </p:nvSpPr>
        <p:spPr>
          <a:xfrm flipV="1">
            <a:off x="4503681" y="4465571"/>
            <a:ext cx="92806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771054">
            <a:off x="771634" y="2125221"/>
            <a:ext cx="2827237" cy="6265158"/>
          </a:xfrm>
          <a:custGeom>
            <a:avLst/>
            <a:gdLst/>
            <a:ahLst/>
            <a:cxnLst/>
            <a:rect l="l" t="t" r="r" b="b"/>
            <a:pathLst>
              <a:path w="2827237" h="6265158">
                <a:moveTo>
                  <a:pt x="0" y="0"/>
                </a:moveTo>
                <a:lnTo>
                  <a:pt x="2827237" y="0"/>
                </a:lnTo>
                <a:lnTo>
                  <a:pt x="2827237" y="6265158"/>
                </a:lnTo>
                <a:lnTo>
                  <a:pt x="0" y="6265158"/>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43347" r="-5242" b="-43749"/>
            </a:stretch>
          </a:blipFill>
        </p:spPr>
        <p:txBody>
          <a:bodyPr/>
          <a:lstStyle/>
          <a:p>
            <a:endParaRPr lang="en-US"/>
          </a:p>
        </p:txBody>
      </p:sp>
      <p:sp>
        <p:nvSpPr>
          <p:cNvPr id="6" name="TextBox 6"/>
          <p:cNvSpPr txBox="1"/>
          <p:nvPr/>
        </p:nvSpPr>
        <p:spPr>
          <a:xfrm>
            <a:off x="4503681" y="4979796"/>
            <a:ext cx="9280639" cy="29394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Starting as a fragrance shop, Sephora was founded in 1969 in Limoges, France by Dominique Mandonnaud. Finally getting its name Sephora, in 1995.</a:t>
            </a:r>
          </a:p>
          <a:p>
            <a:pPr algn="ctr">
              <a:lnSpc>
                <a:spcPts val="3359"/>
              </a:lnSpc>
            </a:pPr>
            <a:r>
              <a:rPr lang="en-US" sz="2400">
                <a:solidFill>
                  <a:srgbClr val="FFFFFF"/>
                </a:solidFill>
                <a:latin typeface="Poppins"/>
                <a:ea typeface="Poppins"/>
                <a:cs typeface="Poppins"/>
                <a:sym typeface="Poppins"/>
              </a:rPr>
              <a:t>Selling a variety of products from cosmetics, perfumes, haircare, skincare, makeup tools and more. Targets beauty enthusiats and a place perfect for testing out a product before purchasing.</a:t>
            </a:r>
          </a:p>
        </p:txBody>
      </p:sp>
      <p:sp>
        <p:nvSpPr>
          <p:cNvPr id="7" name="Freeform 7"/>
          <p:cNvSpPr/>
          <p:nvPr/>
        </p:nvSpPr>
        <p:spPr>
          <a:xfrm rot="269085">
            <a:off x="14043238" y="2194875"/>
            <a:ext cx="4983736" cy="6330380"/>
          </a:xfrm>
          <a:custGeom>
            <a:avLst/>
            <a:gdLst/>
            <a:ahLst/>
            <a:cxnLst/>
            <a:rect l="l" t="t" r="r" b="b"/>
            <a:pathLst>
              <a:path w="4983736" h="6330380">
                <a:moveTo>
                  <a:pt x="0" y="0"/>
                </a:moveTo>
                <a:lnTo>
                  <a:pt x="4983736" y="0"/>
                </a:lnTo>
                <a:lnTo>
                  <a:pt x="4983736" y="6330380"/>
                </a:lnTo>
                <a:lnTo>
                  <a:pt x="0" y="6330380"/>
                </a:lnTo>
                <a:lnTo>
                  <a:pt x="0" y="0"/>
                </a:lnTo>
                <a:close/>
              </a:path>
            </a:pathLst>
          </a:custGeom>
          <a:blipFill>
            <a:blip r:embed="rId5">
              <a:alphaModFix amt="32999"/>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TextBox 3"/>
          <p:cNvSpPr txBox="1"/>
          <p:nvPr/>
        </p:nvSpPr>
        <p:spPr>
          <a:xfrm>
            <a:off x="4317345" y="2802013"/>
            <a:ext cx="10291366" cy="1378017"/>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Dataset Overview</a:t>
            </a:r>
          </a:p>
        </p:txBody>
      </p:sp>
      <p:sp>
        <p:nvSpPr>
          <p:cNvPr id="4" name="AutoShape 4"/>
          <p:cNvSpPr/>
          <p:nvPr/>
        </p:nvSpPr>
        <p:spPr>
          <a:xfrm flipV="1">
            <a:off x="4503681" y="4465571"/>
            <a:ext cx="92806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5" name="Freeform 5"/>
          <p:cNvSpPr/>
          <p:nvPr/>
        </p:nvSpPr>
        <p:spPr>
          <a:xfrm>
            <a:off x="14539070" y="1278977"/>
            <a:ext cx="3142744" cy="6964320"/>
          </a:xfrm>
          <a:custGeom>
            <a:avLst/>
            <a:gdLst/>
            <a:ahLst/>
            <a:cxnLst/>
            <a:rect l="l" t="t" r="r" b="b"/>
            <a:pathLst>
              <a:path w="3142744" h="6964320">
                <a:moveTo>
                  <a:pt x="0" y="0"/>
                </a:moveTo>
                <a:lnTo>
                  <a:pt x="3142744" y="0"/>
                </a:lnTo>
                <a:lnTo>
                  <a:pt x="3142744" y="6964320"/>
                </a:lnTo>
                <a:lnTo>
                  <a:pt x="0" y="6964320"/>
                </a:lnTo>
                <a:lnTo>
                  <a:pt x="0" y="0"/>
                </a:lnTo>
                <a:close/>
              </a:path>
            </a:pathLst>
          </a:custGeom>
          <a:blipFill>
            <a:blip r:embed="rId3">
              <a:alphaModFix amt="5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681264">
            <a:off x="-640229" y="2316422"/>
            <a:ext cx="4917814" cy="5151995"/>
          </a:xfrm>
          <a:custGeom>
            <a:avLst/>
            <a:gdLst/>
            <a:ahLst/>
            <a:cxnLst/>
            <a:rect l="l" t="t" r="r" b="b"/>
            <a:pathLst>
              <a:path w="4917814" h="5151995">
                <a:moveTo>
                  <a:pt x="0" y="0"/>
                </a:moveTo>
                <a:lnTo>
                  <a:pt x="4917813" y="0"/>
                </a:lnTo>
                <a:lnTo>
                  <a:pt x="4917813" y="5151995"/>
                </a:lnTo>
                <a:lnTo>
                  <a:pt x="0" y="5151995"/>
                </a:lnTo>
                <a:lnTo>
                  <a:pt x="0" y="0"/>
                </a:lnTo>
                <a:close/>
              </a:path>
            </a:pathLst>
          </a:custGeom>
          <a:blipFill>
            <a:blip r:embed="rId5">
              <a:alphaModFix amt="3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4503681" y="4684646"/>
            <a:ext cx="9280639" cy="29394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The dataset I chose contains over 8,000 products sold in Sephora and contains details such as price, brand, reviews, highlights etc. I chose the dataset because I love beauty products since they allow one to express their creativity and I wanted to work on a project where my love for beauty and analytics meet.</a:t>
            </a:r>
          </a:p>
          <a:p>
            <a:pPr algn="ctr">
              <a:lnSpc>
                <a:spcPts val="3359"/>
              </a:lnSpc>
            </a:pPr>
            <a:endParaRPr lang="en-US" sz="2400">
              <a:solidFill>
                <a:srgbClr val="FFFFFF"/>
              </a:solidFill>
              <a:latin typeface="Poppins"/>
              <a:ea typeface="Poppins"/>
              <a:cs typeface="Poppins"/>
              <a:sym typeface="Poppins"/>
            </a:endParaRPr>
          </a:p>
        </p:txBody>
      </p:sp>
      <p:sp>
        <p:nvSpPr>
          <p:cNvPr id="8" name="TextBox 8"/>
          <p:cNvSpPr txBox="1"/>
          <p:nvPr/>
        </p:nvSpPr>
        <p:spPr>
          <a:xfrm>
            <a:off x="4317345" y="7547861"/>
            <a:ext cx="9280639" cy="2101215"/>
          </a:xfrm>
          <a:prstGeom prst="rect">
            <a:avLst/>
          </a:prstGeom>
        </p:spPr>
        <p:txBody>
          <a:bodyPr lIns="0" tIns="0" rIns="0" bIns="0" rtlCol="0" anchor="t">
            <a:spAutoFit/>
          </a:bodyPr>
          <a:lstStyle/>
          <a:p>
            <a:pPr algn="ctr">
              <a:lnSpc>
                <a:spcPts val="3359"/>
              </a:lnSpc>
            </a:pPr>
            <a:r>
              <a:rPr lang="en-US" sz="2400" spc="-33">
                <a:solidFill>
                  <a:srgbClr val="FFFFFF"/>
                </a:solidFill>
                <a:latin typeface="Poppins"/>
                <a:ea typeface="Poppins"/>
                <a:cs typeface="Poppins"/>
                <a:sym typeface="Poppins"/>
              </a:rPr>
              <a:t>Some attributes/insights I have discovered include: </a:t>
            </a:r>
          </a:p>
          <a:p>
            <a:pPr algn="ctr">
              <a:lnSpc>
                <a:spcPts val="3359"/>
              </a:lnSpc>
            </a:pPr>
            <a:r>
              <a:rPr lang="en-US" sz="2400" spc="-33">
                <a:solidFill>
                  <a:srgbClr val="FFFFFF"/>
                </a:solidFill>
                <a:latin typeface="Poppins"/>
                <a:ea typeface="Poppins"/>
                <a:cs typeface="Poppins"/>
                <a:sym typeface="Poppins"/>
              </a:rPr>
              <a:t>consumer preferences</a:t>
            </a:r>
          </a:p>
          <a:p>
            <a:pPr algn="ctr">
              <a:lnSpc>
                <a:spcPts val="3359"/>
              </a:lnSpc>
            </a:pPr>
            <a:r>
              <a:rPr lang="en-US" sz="2400" spc="-33">
                <a:solidFill>
                  <a:srgbClr val="FFFFFF"/>
                </a:solidFill>
                <a:latin typeface="Poppins"/>
                <a:ea typeface="Poppins"/>
                <a:cs typeface="Poppins"/>
                <a:sym typeface="Poppins"/>
              </a:rPr>
              <a:t>pricing trends</a:t>
            </a:r>
          </a:p>
          <a:p>
            <a:pPr algn="ctr">
              <a:lnSpc>
                <a:spcPts val="3359"/>
              </a:lnSpc>
            </a:pPr>
            <a:r>
              <a:rPr lang="en-US" sz="2400" spc="-33">
                <a:solidFill>
                  <a:srgbClr val="FFFFFF"/>
                </a:solidFill>
                <a:latin typeface="Poppins"/>
                <a:ea typeface="Poppins"/>
                <a:cs typeface="Poppins"/>
                <a:sym typeface="Poppins"/>
              </a:rPr>
              <a:t>product sentiment</a:t>
            </a:r>
          </a:p>
          <a:p>
            <a:pPr algn="ctr">
              <a:lnSpc>
                <a:spcPts val="3359"/>
              </a:lnSpc>
            </a:pPr>
            <a:endParaRPr lang="en-US" sz="2400" spc="-33">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1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Freeform 3"/>
          <p:cNvSpPr/>
          <p:nvPr/>
        </p:nvSpPr>
        <p:spPr>
          <a:xfrm flipH="1">
            <a:off x="-1223406" y="1986010"/>
            <a:ext cx="7107527" cy="6319238"/>
          </a:xfrm>
          <a:custGeom>
            <a:avLst/>
            <a:gdLst/>
            <a:ahLst/>
            <a:cxnLst/>
            <a:rect l="l" t="t" r="r" b="b"/>
            <a:pathLst>
              <a:path w="7107527" h="6319238">
                <a:moveTo>
                  <a:pt x="7107527" y="0"/>
                </a:moveTo>
                <a:lnTo>
                  <a:pt x="0" y="0"/>
                </a:lnTo>
                <a:lnTo>
                  <a:pt x="0" y="6319238"/>
                </a:lnTo>
                <a:lnTo>
                  <a:pt x="7107527" y="6319238"/>
                </a:lnTo>
                <a:lnTo>
                  <a:pt x="7107527" y="0"/>
                </a:lnTo>
                <a:close/>
              </a:path>
            </a:pathLst>
          </a:custGeom>
          <a:blipFill>
            <a:blip r:embed="rId3">
              <a:alphaModFix amt="31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AutoShape 4"/>
          <p:cNvSpPr/>
          <p:nvPr/>
        </p:nvSpPr>
        <p:spPr>
          <a:xfrm flipV="1">
            <a:off x="6462288" y="3730692"/>
            <a:ext cx="92806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5" name="TextBox 5"/>
          <p:cNvSpPr txBox="1"/>
          <p:nvPr/>
        </p:nvSpPr>
        <p:spPr>
          <a:xfrm>
            <a:off x="6132023" y="771525"/>
            <a:ext cx="10527202" cy="2740092"/>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Data Collection and Preparation</a:t>
            </a:r>
          </a:p>
        </p:txBody>
      </p:sp>
      <p:sp>
        <p:nvSpPr>
          <p:cNvPr id="6" name="TextBox 6"/>
          <p:cNvSpPr txBox="1"/>
          <p:nvPr/>
        </p:nvSpPr>
        <p:spPr>
          <a:xfrm>
            <a:off x="6462288" y="4074629"/>
            <a:ext cx="9789216" cy="1070991"/>
          </a:xfrm>
          <a:prstGeom prst="rect">
            <a:avLst/>
          </a:prstGeom>
        </p:spPr>
        <p:txBody>
          <a:bodyPr lIns="0" tIns="0" rIns="0" bIns="0" rtlCol="0" anchor="t">
            <a:spAutoFit/>
          </a:bodyPr>
          <a:lstStyle/>
          <a:p>
            <a:pPr algn="l">
              <a:lnSpc>
                <a:spcPts val="4212"/>
              </a:lnSpc>
            </a:pPr>
            <a:r>
              <a:rPr lang="en-US" sz="3600" spc="-50">
                <a:solidFill>
                  <a:srgbClr val="FFFFFF"/>
                </a:solidFill>
                <a:latin typeface="Helvetica World"/>
                <a:ea typeface="Helvetica World"/>
                <a:cs typeface="Helvetica World"/>
                <a:sym typeface="Helvetica World"/>
              </a:rPr>
              <a:t>Kaggle: Sephora Products and Skincare Reviews</a:t>
            </a:r>
          </a:p>
          <a:p>
            <a:pPr marL="0" lvl="1" indent="0" algn="l">
              <a:lnSpc>
                <a:spcPts val="4212"/>
              </a:lnSpc>
            </a:pPr>
            <a:endParaRPr lang="en-US" sz="3600" spc="-50">
              <a:solidFill>
                <a:srgbClr val="FFFFFF"/>
              </a:solidFill>
              <a:latin typeface="Helvetica World"/>
              <a:ea typeface="Helvetica World"/>
              <a:cs typeface="Helvetica World"/>
              <a:sym typeface="Helvetica World"/>
            </a:endParaRPr>
          </a:p>
        </p:txBody>
      </p:sp>
      <p:sp>
        <p:nvSpPr>
          <p:cNvPr id="7" name="TextBox 7"/>
          <p:cNvSpPr txBox="1"/>
          <p:nvPr/>
        </p:nvSpPr>
        <p:spPr>
          <a:xfrm>
            <a:off x="6462288" y="4926545"/>
            <a:ext cx="11525793" cy="5087237"/>
          </a:xfrm>
          <a:prstGeom prst="rect">
            <a:avLst/>
          </a:prstGeom>
        </p:spPr>
        <p:txBody>
          <a:bodyPr lIns="0" tIns="0" rIns="0" bIns="0" rtlCol="0" anchor="t">
            <a:spAutoFit/>
          </a:bodyPr>
          <a:lstStyle/>
          <a:p>
            <a:pPr marL="524786" lvl="1" indent="-262393" algn="l">
              <a:lnSpc>
                <a:spcPts val="3402"/>
              </a:lnSpc>
              <a:buFont typeface="Arial"/>
              <a:buChar char="•"/>
            </a:pPr>
            <a:r>
              <a:rPr lang="en-US" sz="2430" b="1">
                <a:solidFill>
                  <a:srgbClr val="FFFFFF"/>
                </a:solidFill>
                <a:latin typeface="Poppins Bold"/>
                <a:ea typeface="Poppins Bold"/>
                <a:cs typeface="Poppins Bold"/>
                <a:sym typeface="Poppins Bold"/>
              </a:rPr>
              <a:t>27</a:t>
            </a:r>
            <a:r>
              <a:rPr lang="en-US" sz="2430">
                <a:solidFill>
                  <a:srgbClr val="FFFFFF"/>
                </a:solidFill>
                <a:latin typeface="Poppins"/>
                <a:ea typeface="Poppins"/>
                <a:cs typeface="Poppins"/>
                <a:sym typeface="Poppins"/>
              </a:rPr>
              <a:t> columns, </a:t>
            </a:r>
            <a:r>
              <a:rPr lang="en-US" sz="2430" b="1">
                <a:solidFill>
                  <a:srgbClr val="FFFFFF"/>
                </a:solidFill>
                <a:latin typeface="Poppins Bold"/>
                <a:ea typeface="Poppins Bold"/>
                <a:cs typeface="Poppins Bold"/>
                <a:sym typeface="Poppins Bold"/>
              </a:rPr>
              <a:t>8494</a:t>
            </a:r>
            <a:r>
              <a:rPr lang="en-US" sz="2430">
                <a:solidFill>
                  <a:srgbClr val="FFFFFF"/>
                </a:solidFill>
                <a:latin typeface="Poppins"/>
                <a:ea typeface="Poppins"/>
                <a:cs typeface="Poppins"/>
                <a:sym typeface="Poppins"/>
              </a:rPr>
              <a:t> records</a:t>
            </a:r>
          </a:p>
          <a:p>
            <a:pPr marL="524786" lvl="1" indent="-262393" algn="l">
              <a:lnSpc>
                <a:spcPts val="3402"/>
              </a:lnSpc>
              <a:buFont typeface="Arial"/>
              <a:buChar char="•"/>
            </a:pPr>
            <a:r>
              <a:rPr lang="en-US" sz="2430" b="1">
                <a:solidFill>
                  <a:srgbClr val="FFFFFF"/>
                </a:solidFill>
                <a:latin typeface="Poppins Bold"/>
                <a:ea typeface="Poppins Bold"/>
                <a:cs typeface="Poppins Bold"/>
                <a:sym typeface="Poppins Bold"/>
              </a:rPr>
              <a:t>Droppped columns</a:t>
            </a:r>
            <a:r>
              <a:rPr lang="en-US" sz="2430">
                <a:solidFill>
                  <a:srgbClr val="FFFFFF"/>
                </a:solidFill>
                <a:latin typeface="Poppins"/>
                <a:ea typeface="Poppins"/>
                <a:cs typeface="Poppins"/>
                <a:sym typeface="Poppins"/>
              </a:rPr>
              <a:t>: 9</a:t>
            </a:r>
          </a:p>
          <a:p>
            <a:pPr marL="524786" lvl="1" indent="-262393" algn="l">
              <a:lnSpc>
                <a:spcPts val="3402"/>
              </a:lnSpc>
              <a:buFont typeface="Arial"/>
              <a:buChar char="•"/>
            </a:pPr>
            <a:r>
              <a:rPr lang="en-US" sz="2430" b="1">
                <a:solidFill>
                  <a:srgbClr val="FFFFFF"/>
                </a:solidFill>
                <a:latin typeface="Poppins Bold"/>
                <a:ea typeface="Poppins Bold"/>
                <a:cs typeface="Poppins Bold"/>
                <a:sym typeface="Poppins Bold"/>
              </a:rPr>
              <a:t>Kept Columns</a:t>
            </a:r>
            <a:r>
              <a:rPr lang="en-US" sz="2430">
                <a:solidFill>
                  <a:srgbClr val="FFFFFF"/>
                </a:solidFill>
                <a:latin typeface="Poppins"/>
                <a:ea typeface="Poppins"/>
                <a:cs typeface="Poppins"/>
                <a:sym typeface="Poppins"/>
              </a:rPr>
              <a:t>: product_name, brand_name, loves_count, rating, reviews, size, ingredients, price_usd, limited_edition, online_only, sephora_exclusive, highlights, primary_category, secondary_category, tertiary_category, child_count, child_max_price, child_min_price</a:t>
            </a:r>
          </a:p>
          <a:p>
            <a:pPr marL="524786" lvl="1" indent="-262393" algn="l">
              <a:lnSpc>
                <a:spcPts val="3402"/>
              </a:lnSpc>
              <a:buFont typeface="Arial"/>
              <a:buChar char="•"/>
            </a:pPr>
            <a:r>
              <a:rPr lang="en-US" sz="2430" b="1">
                <a:solidFill>
                  <a:srgbClr val="FFFFFF"/>
                </a:solidFill>
                <a:latin typeface="Poppins Bold"/>
                <a:ea typeface="Poppins Bold"/>
                <a:cs typeface="Poppins Bold"/>
                <a:sym typeface="Poppins Bold"/>
              </a:rPr>
              <a:t>Convert type</a:t>
            </a:r>
            <a:r>
              <a:rPr lang="en-US" sz="2430">
                <a:solidFill>
                  <a:srgbClr val="FFFFFF"/>
                </a:solidFill>
                <a:latin typeface="Poppins"/>
                <a:ea typeface="Poppins"/>
                <a:cs typeface="Poppins"/>
                <a:sym typeface="Poppins"/>
              </a:rPr>
              <a:t> for “Size” from object to float</a:t>
            </a:r>
          </a:p>
          <a:p>
            <a:pPr marL="524786" lvl="1" indent="-262393" algn="l">
              <a:lnSpc>
                <a:spcPts val="3402"/>
              </a:lnSpc>
              <a:buFont typeface="Arial"/>
              <a:buChar char="•"/>
            </a:pPr>
            <a:r>
              <a:rPr lang="en-US" sz="2430">
                <a:solidFill>
                  <a:srgbClr val="FFFFFF"/>
                </a:solidFill>
                <a:latin typeface="Poppins"/>
                <a:ea typeface="Poppins"/>
                <a:cs typeface="Poppins"/>
                <a:sym typeface="Poppins"/>
              </a:rPr>
              <a:t>Standardized categorical columns as boolean values for easier filtering and modeling (</a:t>
            </a:r>
            <a:r>
              <a:rPr lang="en-US" sz="2430" b="1">
                <a:solidFill>
                  <a:srgbClr val="FFFFFF"/>
                </a:solidFill>
                <a:latin typeface="Poppins Bold"/>
                <a:ea typeface="Poppins Bold"/>
                <a:cs typeface="Poppins Bold"/>
                <a:sym typeface="Poppins Bold"/>
              </a:rPr>
              <a:t>limited_edition', 'online_only', 'sephora_exclusive</a:t>
            </a:r>
            <a:r>
              <a:rPr lang="en-US" sz="2430">
                <a:solidFill>
                  <a:srgbClr val="FFFFFF"/>
                </a:solidFill>
                <a:latin typeface="Poppins"/>
                <a:ea typeface="Poppins"/>
                <a:cs typeface="Poppins"/>
                <a:sym typeface="Poppins"/>
              </a:rPr>
              <a:t>)</a:t>
            </a:r>
          </a:p>
          <a:p>
            <a:pPr marL="524786" lvl="1" indent="-262393" algn="l">
              <a:lnSpc>
                <a:spcPts val="3402"/>
              </a:lnSpc>
              <a:buFont typeface="Arial"/>
              <a:buChar char="•"/>
            </a:pPr>
            <a:r>
              <a:rPr lang="en-US" sz="2430" b="1">
                <a:solidFill>
                  <a:srgbClr val="FFFFFF"/>
                </a:solidFill>
                <a:latin typeface="Poppins Bold"/>
                <a:ea typeface="Poppins Bold"/>
                <a:cs typeface="Poppins Bold"/>
                <a:sym typeface="Poppins Bold"/>
              </a:rPr>
              <a:t>Handle missing values</a:t>
            </a:r>
          </a:p>
          <a:p>
            <a:pPr algn="l">
              <a:lnSpc>
                <a:spcPts val="2799"/>
              </a:lnSpc>
            </a:pPr>
            <a:endParaRPr lang="en-US" sz="2430" b="1">
              <a:solidFill>
                <a:srgbClr val="FFFFFF"/>
              </a:solidFill>
              <a:latin typeface="Poppins Bold"/>
              <a:ea typeface="Poppins Bold"/>
              <a:cs typeface="Poppins Bold"/>
              <a:sym typeface="Poppi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00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347" r="-5242" b="-43749"/>
            </a:stretch>
          </a:blipFill>
        </p:spPr>
        <p:txBody>
          <a:bodyPr/>
          <a:lstStyle/>
          <a:p>
            <a:endParaRPr lang="en-US"/>
          </a:p>
        </p:txBody>
      </p:sp>
      <p:sp>
        <p:nvSpPr>
          <p:cNvPr id="3" name="AutoShape 3"/>
          <p:cNvSpPr/>
          <p:nvPr/>
        </p:nvSpPr>
        <p:spPr>
          <a:xfrm flipV="1">
            <a:off x="4503681" y="5473341"/>
            <a:ext cx="9280639"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4448059" y="6102002"/>
            <a:ext cx="9280639" cy="1263015"/>
          </a:xfrm>
          <a:prstGeom prst="rect">
            <a:avLst/>
          </a:prstGeom>
        </p:spPr>
        <p:txBody>
          <a:bodyPr lIns="0" tIns="0" rIns="0" bIns="0" rtlCol="0" anchor="t">
            <a:spAutoFit/>
          </a:bodyPr>
          <a:lstStyle/>
          <a:p>
            <a:pPr algn="ctr">
              <a:lnSpc>
                <a:spcPts val="3359"/>
              </a:lnSpc>
            </a:pPr>
            <a:r>
              <a:rPr lang="en-US" sz="2400">
                <a:solidFill>
                  <a:srgbClr val="FFFFFF"/>
                </a:solidFill>
                <a:latin typeface="Poppins"/>
                <a:ea typeface="Poppins"/>
                <a:cs typeface="Poppins"/>
                <a:sym typeface="Poppins"/>
              </a:rPr>
              <a:t>After preparing the data, I decided to do some EDA relating to products, brands, highlights, ingredients, loves counts and prices.</a:t>
            </a:r>
          </a:p>
        </p:txBody>
      </p:sp>
      <p:sp>
        <p:nvSpPr>
          <p:cNvPr id="5" name="TextBox 5"/>
          <p:cNvSpPr txBox="1"/>
          <p:nvPr/>
        </p:nvSpPr>
        <p:spPr>
          <a:xfrm>
            <a:off x="3884402" y="2403408"/>
            <a:ext cx="10527202" cy="2740092"/>
          </a:xfrm>
          <a:prstGeom prst="rect">
            <a:avLst/>
          </a:prstGeom>
        </p:spPr>
        <p:txBody>
          <a:bodyPr lIns="0" tIns="0" rIns="0" bIns="0" rtlCol="0" anchor="t">
            <a:spAutoFit/>
          </a:bodyPr>
          <a:lstStyle/>
          <a:p>
            <a:pPr marL="0" lvl="1" indent="0" algn="ctr">
              <a:lnSpc>
                <a:spcPts val="10745"/>
              </a:lnSpc>
            </a:pPr>
            <a:r>
              <a:rPr lang="en-US" sz="9184" spc="-128">
                <a:solidFill>
                  <a:srgbClr val="FFFFFF"/>
                </a:solidFill>
                <a:latin typeface="Helvetica World"/>
                <a:ea typeface="Helvetica World"/>
                <a:cs typeface="Helvetica World"/>
                <a:sym typeface="Helvetica World"/>
              </a:rPr>
              <a:t>Exploratory Data Analysis (EDA)</a:t>
            </a:r>
          </a:p>
        </p:txBody>
      </p:sp>
      <p:sp>
        <p:nvSpPr>
          <p:cNvPr id="6" name="Freeform 6"/>
          <p:cNvSpPr/>
          <p:nvPr/>
        </p:nvSpPr>
        <p:spPr>
          <a:xfrm>
            <a:off x="719413" y="1587436"/>
            <a:ext cx="2974163" cy="7112129"/>
          </a:xfrm>
          <a:custGeom>
            <a:avLst/>
            <a:gdLst/>
            <a:ahLst/>
            <a:cxnLst/>
            <a:rect l="l" t="t" r="r" b="b"/>
            <a:pathLst>
              <a:path w="2974163" h="7112129">
                <a:moveTo>
                  <a:pt x="0" y="0"/>
                </a:moveTo>
                <a:lnTo>
                  <a:pt x="2974163" y="0"/>
                </a:lnTo>
                <a:lnTo>
                  <a:pt x="2974163" y="7112128"/>
                </a:lnTo>
                <a:lnTo>
                  <a:pt x="0" y="7112128"/>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flipH="1">
            <a:off x="14124708" y="638202"/>
            <a:ext cx="5919095" cy="5919095"/>
          </a:xfrm>
          <a:custGeom>
            <a:avLst/>
            <a:gdLst/>
            <a:ahLst/>
            <a:cxnLst/>
            <a:rect l="l" t="t" r="r" b="b"/>
            <a:pathLst>
              <a:path w="5919095" h="5919095">
                <a:moveTo>
                  <a:pt x="5919095" y="0"/>
                </a:moveTo>
                <a:lnTo>
                  <a:pt x="0" y="0"/>
                </a:lnTo>
                <a:lnTo>
                  <a:pt x="0" y="5919095"/>
                </a:lnTo>
                <a:lnTo>
                  <a:pt x="5919095" y="5919095"/>
                </a:lnTo>
                <a:lnTo>
                  <a:pt x="5919095"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6435597" y="8846449"/>
            <a:ext cx="823703" cy="823703"/>
          </a:xfrm>
          <a:custGeom>
            <a:avLst/>
            <a:gdLst/>
            <a:ahLst/>
            <a:cxnLst/>
            <a:rect l="l" t="t" r="r" b="b"/>
            <a:pathLst>
              <a:path w="823703" h="823703">
                <a:moveTo>
                  <a:pt x="0" y="0"/>
                </a:moveTo>
                <a:lnTo>
                  <a:pt x="823703" y="0"/>
                </a:lnTo>
                <a:lnTo>
                  <a:pt x="823703" y="823702"/>
                </a:lnTo>
                <a:lnTo>
                  <a:pt x="0" y="823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3347" r="-5242" b="-43749"/>
            </a:stretch>
          </a:blipFill>
        </p:spPr>
        <p:txBody>
          <a:bodyPr/>
          <a:lstStyle/>
          <a:p>
            <a:endParaRPr lang="en-US"/>
          </a:p>
        </p:txBody>
      </p:sp>
      <p:sp>
        <p:nvSpPr>
          <p:cNvPr id="3" name="Freeform 3"/>
          <p:cNvSpPr/>
          <p:nvPr/>
        </p:nvSpPr>
        <p:spPr>
          <a:xfrm>
            <a:off x="5014809" y="5967409"/>
            <a:ext cx="8467933" cy="3957756"/>
          </a:xfrm>
          <a:custGeom>
            <a:avLst/>
            <a:gdLst/>
            <a:ahLst/>
            <a:cxnLst/>
            <a:rect l="l" t="t" r="r" b="b"/>
            <a:pathLst>
              <a:path w="8467933" h="3957756">
                <a:moveTo>
                  <a:pt x="0" y="0"/>
                </a:moveTo>
                <a:lnTo>
                  <a:pt x="8467932" y="0"/>
                </a:lnTo>
                <a:lnTo>
                  <a:pt x="8467932" y="3957756"/>
                </a:lnTo>
                <a:lnTo>
                  <a:pt x="0" y="3957756"/>
                </a:lnTo>
                <a:lnTo>
                  <a:pt x="0" y="0"/>
                </a:lnTo>
                <a:close/>
              </a:path>
            </a:pathLst>
          </a:custGeom>
          <a:blipFill>
            <a:blip r:embed="rId4"/>
            <a:stretch>
              <a:fillRect/>
            </a:stretch>
          </a:blipFill>
        </p:spPr>
        <p:txBody>
          <a:bodyPr/>
          <a:lstStyle/>
          <a:p>
            <a:endParaRPr lang="en-US"/>
          </a:p>
        </p:txBody>
      </p:sp>
      <p:sp>
        <p:nvSpPr>
          <p:cNvPr id="4" name="AutoShape 4"/>
          <p:cNvSpPr/>
          <p:nvPr/>
        </p:nvSpPr>
        <p:spPr>
          <a:xfrm>
            <a:off x="1599316" y="1949115"/>
            <a:ext cx="14640842" cy="0"/>
          </a:xfrm>
          <a:prstGeom prst="line">
            <a:avLst/>
          </a:prstGeom>
          <a:ln w="19050" cap="flat">
            <a:solidFill>
              <a:srgbClr val="FFFFFF"/>
            </a:solidFill>
            <a:prstDash val="solid"/>
            <a:headEnd type="none" w="sm" len="sm"/>
            <a:tailEnd type="none" w="sm" len="sm"/>
          </a:ln>
        </p:spPr>
        <p:txBody>
          <a:bodyPr/>
          <a:lstStyle/>
          <a:p>
            <a:endParaRPr lang="en-US"/>
          </a:p>
        </p:txBody>
      </p:sp>
      <p:sp>
        <p:nvSpPr>
          <p:cNvPr id="5" name="Freeform 5"/>
          <p:cNvSpPr/>
          <p:nvPr/>
        </p:nvSpPr>
        <p:spPr>
          <a:xfrm>
            <a:off x="5014809" y="2220110"/>
            <a:ext cx="8467933" cy="3485829"/>
          </a:xfrm>
          <a:custGeom>
            <a:avLst/>
            <a:gdLst/>
            <a:ahLst/>
            <a:cxnLst/>
            <a:rect l="l" t="t" r="r" b="b"/>
            <a:pathLst>
              <a:path w="8467933" h="3485829">
                <a:moveTo>
                  <a:pt x="0" y="0"/>
                </a:moveTo>
                <a:lnTo>
                  <a:pt x="8467932" y="0"/>
                </a:lnTo>
                <a:lnTo>
                  <a:pt x="8467932" y="3485829"/>
                </a:lnTo>
                <a:lnTo>
                  <a:pt x="0" y="3485829"/>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526176" y="646820"/>
            <a:ext cx="16733124" cy="1134179"/>
          </a:xfrm>
          <a:prstGeom prst="rect">
            <a:avLst/>
          </a:prstGeom>
        </p:spPr>
        <p:txBody>
          <a:bodyPr lIns="0" tIns="0" rIns="0" bIns="0" rtlCol="0" anchor="t">
            <a:spAutoFit/>
          </a:bodyPr>
          <a:lstStyle/>
          <a:p>
            <a:pPr marL="0" lvl="1" indent="0" algn="ctr">
              <a:lnSpc>
                <a:spcPts val="8991"/>
              </a:lnSpc>
            </a:pPr>
            <a:r>
              <a:rPr lang="en-US" sz="7684" spc="-107">
                <a:solidFill>
                  <a:srgbClr val="FFFFFF"/>
                </a:solidFill>
                <a:latin typeface="Helvetica World"/>
                <a:ea typeface="Helvetica World"/>
                <a:cs typeface="Helvetica World"/>
                <a:sym typeface="Helvetica World"/>
              </a:rPr>
              <a:t>Exploratory Data Analysis (EDA)</a:t>
            </a:r>
          </a:p>
        </p:txBody>
      </p:sp>
      <p:sp>
        <p:nvSpPr>
          <p:cNvPr id="7" name="TextBox 7"/>
          <p:cNvSpPr txBox="1"/>
          <p:nvPr/>
        </p:nvSpPr>
        <p:spPr>
          <a:xfrm>
            <a:off x="344663" y="2602159"/>
            <a:ext cx="4537611" cy="2111731"/>
          </a:xfrm>
          <a:prstGeom prst="rect">
            <a:avLst/>
          </a:prstGeom>
        </p:spPr>
        <p:txBody>
          <a:bodyPr lIns="0" tIns="0" rIns="0" bIns="0" rtlCol="0" anchor="t">
            <a:spAutoFit/>
          </a:bodyPr>
          <a:lstStyle/>
          <a:p>
            <a:pPr algn="l">
              <a:lnSpc>
                <a:spcPts val="3305"/>
              </a:lnSpc>
            </a:pPr>
            <a:r>
              <a:rPr lang="en-US" sz="2360">
                <a:solidFill>
                  <a:srgbClr val="FFFFFF"/>
                </a:solidFill>
                <a:latin typeface="Poppins"/>
                <a:ea typeface="Poppins"/>
                <a:cs typeface="Poppins"/>
                <a:sym typeface="Poppins"/>
              </a:rPr>
              <a:t>Top 10 Most loved products</a:t>
            </a:r>
          </a:p>
          <a:p>
            <a:pPr marL="509733" lvl="1" indent="-254867" algn="l">
              <a:lnSpc>
                <a:spcPts val="3305"/>
              </a:lnSpc>
              <a:buFont typeface="Arial"/>
              <a:buChar char="•"/>
            </a:pPr>
            <a:r>
              <a:rPr lang="en-US" sz="2360">
                <a:solidFill>
                  <a:srgbClr val="FFFFFF"/>
                </a:solidFill>
                <a:latin typeface="Poppins"/>
                <a:ea typeface="Poppins"/>
                <a:cs typeface="Poppins"/>
                <a:sym typeface="Poppins"/>
              </a:rPr>
              <a:t>Soft pinch liquid blush</a:t>
            </a:r>
          </a:p>
          <a:p>
            <a:pPr marL="509733" lvl="1" indent="-254867" algn="l">
              <a:lnSpc>
                <a:spcPts val="3305"/>
              </a:lnSpc>
              <a:buFont typeface="Arial"/>
              <a:buChar char="•"/>
            </a:pPr>
            <a:r>
              <a:rPr lang="en-US" sz="2360">
                <a:solidFill>
                  <a:srgbClr val="FFFFFF"/>
                </a:solidFill>
                <a:latin typeface="Poppins"/>
                <a:ea typeface="Poppins"/>
                <a:cs typeface="Poppins"/>
                <a:sym typeface="Poppins"/>
              </a:rPr>
              <a:t>Radiant creamy concealer</a:t>
            </a:r>
          </a:p>
          <a:p>
            <a:pPr marL="509733" lvl="1" indent="-254867" algn="l">
              <a:lnSpc>
                <a:spcPts val="3305"/>
              </a:lnSpc>
              <a:buFont typeface="Arial"/>
              <a:buChar char="•"/>
            </a:pPr>
            <a:r>
              <a:rPr lang="en-US" sz="2360">
                <a:solidFill>
                  <a:srgbClr val="FFFFFF"/>
                </a:solidFill>
                <a:latin typeface="Poppins"/>
                <a:ea typeface="Poppins"/>
                <a:cs typeface="Poppins"/>
                <a:sym typeface="Poppins"/>
              </a:rPr>
              <a:t>Cream lip stain liquid lipstick</a:t>
            </a:r>
          </a:p>
        </p:txBody>
      </p:sp>
      <p:sp>
        <p:nvSpPr>
          <p:cNvPr id="8" name="TextBox 8"/>
          <p:cNvSpPr txBox="1"/>
          <p:nvPr/>
        </p:nvSpPr>
        <p:spPr>
          <a:xfrm>
            <a:off x="344663" y="6035384"/>
            <a:ext cx="4537611" cy="3592551"/>
          </a:xfrm>
          <a:prstGeom prst="rect">
            <a:avLst/>
          </a:prstGeom>
        </p:spPr>
        <p:txBody>
          <a:bodyPr lIns="0" tIns="0" rIns="0" bIns="0" rtlCol="0" anchor="t">
            <a:spAutoFit/>
          </a:bodyPr>
          <a:lstStyle/>
          <a:p>
            <a:pPr algn="l">
              <a:lnSpc>
                <a:spcPts val="3585"/>
              </a:lnSpc>
            </a:pPr>
            <a:r>
              <a:rPr lang="en-US" sz="2560">
                <a:solidFill>
                  <a:srgbClr val="FFFFFF"/>
                </a:solidFill>
                <a:latin typeface="Poppins"/>
                <a:ea typeface="Poppins"/>
                <a:cs typeface="Poppins"/>
                <a:sym typeface="Poppins"/>
              </a:rPr>
              <a:t>Top 10 Product by average price</a:t>
            </a:r>
          </a:p>
          <a:p>
            <a:pPr marL="552912" lvl="1" indent="-276456" algn="l">
              <a:lnSpc>
                <a:spcPts val="3585"/>
              </a:lnSpc>
              <a:buFont typeface="Arial"/>
              <a:buChar char="•"/>
            </a:pPr>
            <a:r>
              <a:rPr lang="en-US" sz="2560">
                <a:solidFill>
                  <a:srgbClr val="FFFFFF"/>
                </a:solidFill>
                <a:latin typeface="Poppins"/>
                <a:ea typeface="Poppins"/>
                <a:cs typeface="Poppins"/>
                <a:sym typeface="Poppins"/>
              </a:rPr>
              <a:t>Pro LED light mask</a:t>
            </a:r>
          </a:p>
          <a:p>
            <a:pPr marL="552912" lvl="1" indent="-276456" algn="l">
              <a:lnSpc>
                <a:spcPts val="3585"/>
              </a:lnSpc>
              <a:buFont typeface="Arial"/>
              <a:buChar char="•"/>
            </a:pPr>
            <a:r>
              <a:rPr lang="en-US" sz="2560">
                <a:solidFill>
                  <a:srgbClr val="FFFFFF"/>
                </a:solidFill>
                <a:latin typeface="Poppins"/>
                <a:ea typeface="Poppins"/>
                <a:cs typeface="Poppins"/>
                <a:sym typeface="Poppins"/>
              </a:rPr>
              <a:t>NuFACE Trinity + &amp; Effective Lip and Eye Attachment</a:t>
            </a:r>
          </a:p>
          <a:p>
            <a:pPr marL="552912" lvl="1" indent="-276456" algn="l">
              <a:lnSpc>
                <a:spcPts val="3585"/>
              </a:lnSpc>
              <a:buFont typeface="Arial"/>
              <a:buChar char="•"/>
            </a:pPr>
            <a:r>
              <a:rPr lang="en-US" sz="2560">
                <a:solidFill>
                  <a:srgbClr val="FFFFFF"/>
                </a:solidFill>
                <a:latin typeface="Poppins"/>
                <a:ea typeface="Poppins"/>
                <a:cs typeface="Poppins"/>
                <a:sym typeface="Poppins"/>
              </a:rPr>
              <a:t>Drx SpectraLite BodyWare Pto</a:t>
            </a:r>
          </a:p>
        </p:txBody>
      </p:sp>
      <p:sp>
        <p:nvSpPr>
          <p:cNvPr id="9" name="TextBox 9"/>
          <p:cNvSpPr txBox="1"/>
          <p:nvPr/>
        </p:nvSpPr>
        <p:spPr>
          <a:xfrm>
            <a:off x="13729090" y="5067300"/>
            <a:ext cx="4537611" cy="1692631"/>
          </a:xfrm>
          <a:prstGeom prst="rect">
            <a:avLst/>
          </a:prstGeom>
        </p:spPr>
        <p:txBody>
          <a:bodyPr lIns="0" tIns="0" rIns="0" bIns="0" rtlCol="0" anchor="t">
            <a:spAutoFit/>
          </a:bodyPr>
          <a:lstStyle/>
          <a:p>
            <a:pPr algn="l">
              <a:lnSpc>
                <a:spcPts val="3305"/>
              </a:lnSpc>
            </a:pPr>
            <a:r>
              <a:rPr lang="en-US" sz="2360">
                <a:solidFill>
                  <a:srgbClr val="FFFFFF"/>
                </a:solidFill>
                <a:latin typeface="Poppins"/>
                <a:ea typeface="Poppins"/>
                <a:cs typeface="Poppins"/>
                <a:sym typeface="Poppins"/>
              </a:rPr>
              <a:t>Main point:</a:t>
            </a:r>
          </a:p>
          <a:p>
            <a:pPr algn="l">
              <a:lnSpc>
                <a:spcPts val="3305"/>
              </a:lnSpc>
            </a:pPr>
            <a:r>
              <a:rPr lang="en-US" sz="2360">
                <a:solidFill>
                  <a:srgbClr val="FFFFFF"/>
                </a:solidFill>
                <a:latin typeface="Poppins"/>
                <a:ea typeface="Poppins"/>
                <a:cs typeface="Poppins"/>
                <a:sym typeface="Poppins"/>
              </a:rPr>
              <a:t>Top 10 monst loved products are not the top 10 expensive products.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3347" r="-5242" b="-43749"/>
            </a:stretch>
          </a:blipFill>
        </p:spPr>
        <p:txBody>
          <a:bodyPr/>
          <a:lstStyle/>
          <a:p>
            <a:endParaRPr lang="en-US"/>
          </a:p>
        </p:txBody>
      </p:sp>
      <p:sp>
        <p:nvSpPr>
          <p:cNvPr id="3" name="AutoShape 3"/>
          <p:cNvSpPr/>
          <p:nvPr/>
        </p:nvSpPr>
        <p:spPr>
          <a:xfrm>
            <a:off x="1599316" y="1949115"/>
            <a:ext cx="14640842"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5372570" y="2120565"/>
            <a:ext cx="7354434" cy="3348821"/>
          </a:xfrm>
          <a:custGeom>
            <a:avLst/>
            <a:gdLst/>
            <a:ahLst/>
            <a:cxnLst/>
            <a:rect l="l" t="t" r="r" b="b"/>
            <a:pathLst>
              <a:path w="7354434" h="3348821">
                <a:moveTo>
                  <a:pt x="0" y="0"/>
                </a:moveTo>
                <a:lnTo>
                  <a:pt x="7354434" y="0"/>
                </a:lnTo>
                <a:lnTo>
                  <a:pt x="7354434" y="3348821"/>
                </a:lnTo>
                <a:lnTo>
                  <a:pt x="0" y="3348821"/>
                </a:lnTo>
                <a:lnTo>
                  <a:pt x="0" y="0"/>
                </a:lnTo>
                <a:close/>
              </a:path>
            </a:pathLst>
          </a:custGeom>
          <a:blipFill>
            <a:blip r:embed="rId4"/>
            <a:stretch>
              <a:fillRect/>
            </a:stretch>
          </a:blipFill>
        </p:spPr>
        <p:txBody>
          <a:bodyPr/>
          <a:lstStyle/>
          <a:p>
            <a:endParaRPr lang="en-US"/>
          </a:p>
        </p:txBody>
      </p:sp>
      <p:sp>
        <p:nvSpPr>
          <p:cNvPr id="5" name="Freeform 5"/>
          <p:cNvSpPr/>
          <p:nvPr/>
        </p:nvSpPr>
        <p:spPr>
          <a:xfrm>
            <a:off x="5372570" y="5625389"/>
            <a:ext cx="7354434" cy="4488741"/>
          </a:xfrm>
          <a:custGeom>
            <a:avLst/>
            <a:gdLst/>
            <a:ahLst/>
            <a:cxnLst/>
            <a:rect l="l" t="t" r="r" b="b"/>
            <a:pathLst>
              <a:path w="7354434" h="4488741">
                <a:moveTo>
                  <a:pt x="0" y="0"/>
                </a:moveTo>
                <a:lnTo>
                  <a:pt x="7354434" y="0"/>
                </a:lnTo>
                <a:lnTo>
                  <a:pt x="7354434" y="4488741"/>
                </a:lnTo>
                <a:lnTo>
                  <a:pt x="0" y="4488741"/>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526176" y="646820"/>
            <a:ext cx="16733124" cy="1134179"/>
          </a:xfrm>
          <a:prstGeom prst="rect">
            <a:avLst/>
          </a:prstGeom>
        </p:spPr>
        <p:txBody>
          <a:bodyPr lIns="0" tIns="0" rIns="0" bIns="0" rtlCol="0" anchor="t">
            <a:spAutoFit/>
          </a:bodyPr>
          <a:lstStyle/>
          <a:p>
            <a:pPr marL="0" lvl="1" indent="0" algn="ctr">
              <a:lnSpc>
                <a:spcPts val="8991"/>
              </a:lnSpc>
            </a:pPr>
            <a:r>
              <a:rPr lang="en-US" sz="7684" spc="-107">
                <a:solidFill>
                  <a:srgbClr val="FFFFFF"/>
                </a:solidFill>
                <a:latin typeface="Helvetica World"/>
                <a:ea typeface="Helvetica World"/>
                <a:cs typeface="Helvetica World"/>
                <a:sym typeface="Helvetica World"/>
              </a:rPr>
              <a:t>Exploratory Data Analysis (EDA)</a:t>
            </a:r>
          </a:p>
        </p:txBody>
      </p:sp>
      <p:sp>
        <p:nvSpPr>
          <p:cNvPr id="7" name="TextBox 7"/>
          <p:cNvSpPr txBox="1"/>
          <p:nvPr/>
        </p:nvSpPr>
        <p:spPr>
          <a:xfrm>
            <a:off x="396937" y="2602159"/>
            <a:ext cx="4537611" cy="1692631"/>
          </a:xfrm>
          <a:prstGeom prst="rect">
            <a:avLst/>
          </a:prstGeom>
        </p:spPr>
        <p:txBody>
          <a:bodyPr lIns="0" tIns="0" rIns="0" bIns="0" rtlCol="0" anchor="t">
            <a:spAutoFit/>
          </a:bodyPr>
          <a:lstStyle/>
          <a:p>
            <a:pPr algn="l">
              <a:lnSpc>
                <a:spcPts val="3305"/>
              </a:lnSpc>
            </a:pPr>
            <a:r>
              <a:rPr lang="en-US" sz="2360">
                <a:solidFill>
                  <a:srgbClr val="FFFFFF"/>
                </a:solidFill>
                <a:latin typeface="Poppins"/>
                <a:ea typeface="Poppins"/>
                <a:cs typeface="Poppins"/>
                <a:sym typeface="Poppins"/>
              </a:rPr>
              <a:t>Top 10 Most loved Brands</a:t>
            </a:r>
          </a:p>
          <a:p>
            <a:pPr marL="509733" lvl="1" indent="-254867" algn="l">
              <a:lnSpc>
                <a:spcPts val="3305"/>
              </a:lnSpc>
              <a:buFont typeface="Arial"/>
              <a:buChar char="•"/>
            </a:pPr>
            <a:r>
              <a:rPr lang="en-US" sz="2360">
                <a:solidFill>
                  <a:srgbClr val="FFFFFF"/>
                </a:solidFill>
                <a:latin typeface="Poppins"/>
                <a:ea typeface="Poppins"/>
                <a:cs typeface="Poppins"/>
                <a:sym typeface="Poppins"/>
              </a:rPr>
              <a:t>Sephora Collection</a:t>
            </a:r>
          </a:p>
          <a:p>
            <a:pPr marL="509733" lvl="1" indent="-254867" algn="l">
              <a:lnSpc>
                <a:spcPts val="3305"/>
              </a:lnSpc>
              <a:buFont typeface="Arial"/>
              <a:buChar char="•"/>
            </a:pPr>
            <a:r>
              <a:rPr lang="en-US" sz="2360">
                <a:solidFill>
                  <a:srgbClr val="FFFFFF"/>
                </a:solidFill>
                <a:latin typeface="Poppins"/>
                <a:ea typeface="Poppins"/>
                <a:cs typeface="Poppins"/>
                <a:sym typeface="Poppins"/>
              </a:rPr>
              <a:t>Fenty Beauty by Rihanna</a:t>
            </a:r>
          </a:p>
          <a:p>
            <a:pPr marL="509733" lvl="1" indent="-254867" algn="l">
              <a:lnSpc>
                <a:spcPts val="3305"/>
              </a:lnSpc>
              <a:buFont typeface="Arial"/>
              <a:buChar char="•"/>
            </a:pPr>
            <a:r>
              <a:rPr lang="en-US" sz="2360">
                <a:solidFill>
                  <a:srgbClr val="FFFFFF"/>
                </a:solidFill>
                <a:latin typeface="Poppins"/>
                <a:ea typeface="Poppins"/>
                <a:cs typeface="Poppins"/>
                <a:sym typeface="Poppins"/>
              </a:rPr>
              <a:t>Anatasia Beverly Hills</a:t>
            </a:r>
          </a:p>
        </p:txBody>
      </p:sp>
      <p:sp>
        <p:nvSpPr>
          <p:cNvPr id="8" name="TextBox 8"/>
          <p:cNvSpPr txBox="1"/>
          <p:nvPr/>
        </p:nvSpPr>
        <p:spPr>
          <a:xfrm>
            <a:off x="396937" y="6035384"/>
            <a:ext cx="4537611" cy="2249526"/>
          </a:xfrm>
          <a:prstGeom prst="rect">
            <a:avLst/>
          </a:prstGeom>
        </p:spPr>
        <p:txBody>
          <a:bodyPr lIns="0" tIns="0" rIns="0" bIns="0" rtlCol="0" anchor="t">
            <a:spAutoFit/>
          </a:bodyPr>
          <a:lstStyle/>
          <a:p>
            <a:pPr algn="l">
              <a:lnSpc>
                <a:spcPts val="3585"/>
              </a:lnSpc>
            </a:pPr>
            <a:r>
              <a:rPr lang="en-US" sz="2560">
                <a:solidFill>
                  <a:srgbClr val="FFFFFF"/>
                </a:solidFill>
                <a:latin typeface="Poppins"/>
                <a:ea typeface="Poppins"/>
                <a:cs typeface="Poppins"/>
                <a:sym typeface="Poppins"/>
              </a:rPr>
              <a:t>Top 10 Brands by average price</a:t>
            </a:r>
          </a:p>
          <a:p>
            <a:pPr marL="552912" lvl="1" indent="-276456" algn="l">
              <a:lnSpc>
                <a:spcPts val="3585"/>
              </a:lnSpc>
              <a:buFont typeface="Arial"/>
              <a:buChar char="•"/>
            </a:pPr>
            <a:r>
              <a:rPr lang="en-US" sz="2560">
                <a:solidFill>
                  <a:srgbClr val="FFFFFF"/>
                </a:solidFill>
                <a:latin typeface="Poppins"/>
                <a:ea typeface="Poppins"/>
                <a:cs typeface="Poppins"/>
                <a:sym typeface="Poppins"/>
              </a:rPr>
              <a:t>Iluminage</a:t>
            </a:r>
          </a:p>
          <a:p>
            <a:pPr marL="552912" lvl="1" indent="-276456" algn="l">
              <a:lnSpc>
                <a:spcPts val="3585"/>
              </a:lnSpc>
              <a:buFont typeface="Arial"/>
              <a:buChar char="•"/>
            </a:pPr>
            <a:r>
              <a:rPr lang="en-US" sz="2560">
                <a:solidFill>
                  <a:srgbClr val="FFFFFF"/>
                </a:solidFill>
                <a:latin typeface="Poppins"/>
                <a:ea typeface="Poppins"/>
                <a:cs typeface="Poppins"/>
                <a:sym typeface="Poppins"/>
              </a:rPr>
              <a:t>NuFACE</a:t>
            </a:r>
          </a:p>
          <a:p>
            <a:pPr marL="552912" lvl="1" indent="-276456" algn="l">
              <a:lnSpc>
                <a:spcPts val="3585"/>
              </a:lnSpc>
              <a:buFont typeface="Arial"/>
              <a:buChar char="•"/>
            </a:pPr>
            <a:r>
              <a:rPr lang="en-US" sz="2560">
                <a:solidFill>
                  <a:srgbClr val="FFFFFF"/>
                </a:solidFill>
                <a:latin typeface="Poppins"/>
                <a:ea typeface="Poppins"/>
                <a:cs typeface="Poppins"/>
                <a:sym typeface="Poppins"/>
              </a:rPr>
              <a:t>Shani Darden Skin Care</a:t>
            </a:r>
          </a:p>
        </p:txBody>
      </p:sp>
      <p:sp>
        <p:nvSpPr>
          <p:cNvPr id="9" name="TextBox 9"/>
          <p:cNvSpPr txBox="1"/>
          <p:nvPr/>
        </p:nvSpPr>
        <p:spPr>
          <a:xfrm>
            <a:off x="13534428" y="5067300"/>
            <a:ext cx="4537611" cy="1692631"/>
          </a:xfrm>
          <a:prstGeom prst="rect">
            <a:avLst/>
          </a:prstGeom>
        </p:spPr>
        <p:txBody>
          <a:bodyPr lIns="0" tIns="0" rIns="0" bIns="0" rtlCol="0" anchor="t">
            <a:spAutoFit/>
          </a:bodyPr>
          <a:lstStyle/>
          <a:p>
            <a:pPr algn="l">
              <a:lnSpc>
                <a:spcPts val="3305"/>
              </a:lnSpc>
            </a:pPr>
            <a:r>
              <a:rPr lang="en-US" sz="2360">
                <a:solidFill>
                  <a:srgbClr val="FFFFFF"/>
                </a:solidFill>
                <a:latin typeface="Poppins"/>
                <a:ea typeface="Poppins"/>
                <a:cs typeface="Poppins"/>
                <a:sym typeface="Poppins"/>
              </a:rPr>
              <a:t>Main point:</a:t>
            </a:r>
          </a:p>
          <a:p>
            <a:pPr algn="l">
              <a:lnSpc>
                <a:spcPts val="3305"/>
              </a:lnSpc>
            </a:pPr>
            <a:r>
              <a:rPr lang="en-US" sz="2360">
                <a:solidFill>
                  <a:srgbClr val="FFFFFF"/>
                </a:solidFill>
                <a:latin typeface="Poppins"/>
                <a:ea typeface="Poppins"/>
                <a:cs typeface="Poppins"/>
                <a:sym typeface="Poppins"/>
              </a:rPr>
              <a:t>Top 10 monst loved Brands are not the top 10 expensive Brands.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1142</Words>
  <Application>Microsoft Macintosh PowerPoint</Application>
  <PresentationFormat>Custom</PresentationFormat>
  <Paragraphs>133</Paragraphs>
  <Slides>21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Calibri</vt:lpstr>
      <vt:lpstr>The Seasons</vt:lpstr>
      <vt:lpstr>Arial</vt:lpstr>
      <vt:lpstr>Helvetica World</vt:lpstr>
      <vt:lpstr>Poppins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Sephora Analysis Project</dc:title>
  <cp:lastModifiedBy>Alondra Espinoza</cp:lastModifiedBy>
  <cp:revision>2</cp:revision>
  <dcterms:created xsi:type="dcterms:W3CDTF">2006-08-16T00:00:00Z</dcterms:created>
  <dcterms:modified xsi:type="dcterms:W3CDTF">2025-03-07T18:48:08Z</dcterms:modified>
  <dc:identifier>DAGfH-RXwMU</dc:identifier>
</cp:coreProperties>
</file>